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2" r:id="rId2"/>
    <p:sldMasterId id="2147483714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7" r:id="rId5"/>
    <p:sldId id="258" r:id="rId6"/>
    <p:sldId id="290" r:id="rId7"/>
    <p:sldId id="291" r:id="rId8"/>
    <p:sldId id="293" r:id="rId9"/>
    <p:sldId id="294" r:id="rId10"/>
    <p:sldId id="263" r:id="rId11"/>
    <p:sldId id="265" r:id="rId12"/>
    <p:sldId id="295" r:id="rId13"/>
    <p:sldId id="267" r:id="rId14"/>
    <p:sldId id="268" r:id="rId15"/>
    <p:sldId id="296" r:id="rId16"/>
    <p:sldId id="297" r:id="rId17"/>
    <p:sldId id="299" r:id="rId18"/>
    <p:sldId id="298" r:id="rId19"/>
    <p:sldId id="270" r:id="rId20"/>
    <p:sldId id="271" r:id="rId21"/>
    <p:sldId id="300" r:id="rId22"/>
    <p:sldId id="301" r:id="rId23"/>
    <p:sldId id="302" r:id="rId24"/>
    <p:sldId id="303" r:id="rId25"/>
    <p:sldId id="304" r:id="rId26"/>
    <p:sldId id="278" r:id="rId27"/>
    <p:sldId id="305" r:id="rId28"/>
    <p:sldId id="286" r:id="rId29"/>
    <p:sldId id="310" r:id="rId30"/>
    <p:sldId id="311" r:id="rId31"/>
    <p:sldId id="312" r:id="rId32"/>
    <p:sldId id="287" r:id="rId33"/>
    <p:sldId id="314" r:id="rId34"/>
    <p:sldId id="313" r:id="rId3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4D4D4D"/>
    <a:srgbClr val="0066CC"/>
    <a:srgbClr val="B2B2B2"/>
    <a:srgbClr val="808080"/>
    <a:srgbClr val="FFCC00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83" autoAdjust="0"/>
    <p:restoredTop sz="84060" autoAdjust="0"/>
  </p:normalViewPr>
  <p:slideViewPr>
    <p:cSldViewPr>
      <p:cViewPr>
        <p:scale>
          <a:sx n="80" d="100"/>
          <a:sy n="80" d="100"/>
        </p:scale>
        <p:origin x="-1794" y="-9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A9A84D0-2EEF-42D9-80A0-30820104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37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E2BCB3-0CB1-4E44-814C-C127CF5C5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predpriyatie/QuestionsPlatform.htm#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v8.1c.ru/news/publication.jsp?id=193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8F9F9F44-299C-494D-9788-70A1B6FE8A5E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E8F9-0980-472B-8217-E93CECD83E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1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9C872B8B-2D58-4BD2-9CCE-FA8268082D9D}" type="slidenum">
              <a:rPr lang="ru-RU" altLang="ru-RU" sz="1200" b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ru-RU" altLang="ru-RU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25E7-CFF8-40D4-9861-2CE0C9A94B8E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03.11.2015</a:t>
            </a:r>
          </a:p>
          <a:p>
            <a:r>
              <a:rPr lang="ru-RU" altLang="ru-RU">
                <a:hlinkClick r:id="rId3"/>
              </a:rPr>
              <a:t>http://v8.1c.ru/predpriyatie/QuestionsPlatform.htm#9</a:t>
            </a:r>
            <a:r>
              <a:rPr lang="ru-RU" altLang="ru-RU"/>
              <a:t> </a:t>
            </a:r>
            <a:endParaRPr lang="ru-RU" altLang="ru-RU">
              <a:latin typeface="Arial" charset="0"/>
            </a:endParaRPr>
          </a:p>
          <a:p>
            <a:r>
              <a:rPr lang="ru-RU" altLang="ru-RU">
                <a:latin typeface="Arial" charset="0"/>
                <a:hlinkClick r:id="rId4"/>
              </a:rPr>
              <a:t>http://v8.1c.ru/news/publication.jsp?id=193</a:t>
            </a:r>
            <a:r>
              <a:rPr lang="ru-RU" altLang="ru-RU"/>
              <a:t> </a:t>
            </a:r>
          </a:p>
          <a:p>
            <a:r>
              <a:rPr lang="ru-RU" altLang="ru-RU" b="1"/>
              <a:t>!!! ОБНОВИТЬ ПЕРЕД МЕРОПРИЯТИЕМ !!!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F8693-B68A-4E16-A54A-CDF49996DC1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04.08.2015</a:t>
            </a:r>
          </a:p>
          <a:p>
            <a:r>
              <a:rPr lang="ru-RU" altLang="ru-RU"/>
              <a:t>http://v8.1c.ru/overview/release_IDE/</a:t>
            </a:r>
          </a:p>
          <a:p>
            <a:endParaRPr lang="ru-RU" altLang="ru-RU"/>
          </a:p>
          <a:p>
            <a:r>
              <a:rPr lang="ru-RU" altLang="ru-RU"/>
              <a:t>Объединение инструментов </a:t>
            </a:r>
            <a:r>
              <a:rPr lang="en-US" altLang="ru-RU"/>
              <a:t>Eclipse </a:t>
            </a:r>
            <a:r>
              <a:rPr lang="ru-RU" altLang="ru-RU"/>
              <a:t>и конфигуратора: </a:t>
            </a:r>
            <a:r>
              <a:rPr lang="ru-RU" altLang="ru-RU" sz="1100"/>
              <a:t>Например, широкое использование разнообразных редакторов - это особенность Eclipse. А наличие Properties View (палитры свойств), которая позволяет выполнять редактирование объектов без открытия собственного редактора, – это особенность конфигуратора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-3185"/>
            <a:ext cx="719861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2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7A9F-D22E-42CB-B5E8-66F9D237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18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14307"/>
            <a:ext cx="2159000" cy="35373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13" y="114307"/>
            <a:ext cx="6329363" cy="35373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A4B-E0E6-4C5F-8071-2190EC3F2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8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723629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1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6B50-6CDA-4DF5-8DCA-F1BD62C17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4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15A2-6AF0-4A00-8FB2-A76C95D67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43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91" y="1275160"/>
            <a:ext cx="4244975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ED9A-1E11-411F-B6FF-46AFA21A1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7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26C4-F990-459A-B36A-0786FCD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FC8D-BCDA-45CA-AA0D-8373EB2D8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36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C7DA-EF94-444C-B4B5-779E515A3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29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EDF3-F0C9-427C-974A-8DC5A5573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6B50-6CDA-4DF5-8DCA-F1BD62C17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2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F2C7-2579-4841-AA0D-AE5532F1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01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7A9F-D22E-42CB-B5E8-66F9D237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57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14302"/>
            <a:ext cx="2159000" cy="35373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3" y="114302"/>
            <a:ext cx="6329363" cy="35373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A4B-E0E6-4C5F-8071-2190EC3F2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8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7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3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6243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9" y="1275160"/>
            <a:ext cx="4262437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4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8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6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15A2-6AF0-4A00-8FB2-A76C95D67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60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909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50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1" y="86917"/>
            <a:ext cx="2168525" cy="3564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86917"/>
            <a:ext cx="6356350" cy="3564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1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43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701" y="1275160"/>
            <a:ext cx="4244975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ED9A-1E11-411F-B6FF-46AFA21A1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89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26C4-F990-459A-B36A-0786FCD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18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FC8D-BCDA-45CA-AA0D-8373EB2D8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5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C7DA-EF94-444C-B4B5-779E515A3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72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EDF3-F0C9-427C-974A-8DC5A5573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1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F2C7-2579-4841-AA0D-AE5532F1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53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1"/>
            <a:ext cx="8713788" cy="4948238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13" y="1275160"/>
            <a:ext cx="864076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14300"/>
            <a:ext cx="4716462" cy="8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758929"/>
            <a:ext cx="571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 smtClean="0">
                <a:solidFill>
                  <a:srgbClr val="292929"/>
                </a:solidFill>
                <a:cs typeface="+mn-cs"/>
              </a:defRPr>
            </a:lvl1pPr>
          </a:lstStyle>
          <a:p>
            <a:pPr>
              <a:defRPr/>
            </a:pPr>
            <a:fld id="{4EDA2477-65CA-452D-9B4A-5FB1C4FC5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" y="114301"/>
            <a:ext cx="144079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1"/>
            <a:ext cx="8713788" cy="4948238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3" y="1275160"/>
            <a:ext cx="864076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14300"/>
            <a:ext cx="4716462" cy="8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758929"/>
            <a:ext cx="571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 smtClean="0">
                <a:solidFill>
                  <a:srgbClr val="292929"/>
                </a:solidFill>
                <a:cs typeface="+mn-cs"/>
              </a:defRPr>
            </a:lvl1pPr>
          </a:lstStyle>
          <a:p>
            <a:pPr>
              <a:defRPr/>
            </a:pPr>
            <a:fld id="{4EDA2477-65CA-452D-9B4A-5FB1C4FC5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8" y="114302"/>
            <a:ext cx="1152758" cy="8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"/>
            <a:ext cx="12607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1" y="1275160"/>
            <a:ext cx="86772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1" y="86917"/>
            <a:ext cx="7058025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326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://1cfresh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1cfresh.com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8388363" y="4157669"/>
            <a:ext cx="360363" cy="573881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8388363" y="4157669"/>
            <a:ext cx="360363" cy="573881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ctrTitle" idx="4294967295"/>
          </p:nvPr>
        </p:nvSpPr>
        <p:spPr>
          <a:xfrm>
            <a:off x="2274692" y="519528"/>
            <a:ext cx="7123646" cy="30511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3200" dirty="0">
                <a:solidFill>
                  <a:srgbClr val="800000"/>
                </a:solidFill>
              </a:rPr>
              <a:t>"1С:Предприятие": </a:t>
            </a:r>
            <a:r>
              <a:rPr lang="en-US" altLang="ru-RU" sz="3200" dirty="0" smtClean="0">
                <a:solidFill>
                  <a:srgbClr val="800000"/>
                </a:solidFill>
              </a:rPr>
              <a:t/>
            </a:r>
            <a:br>
              <a:rPr lang="en-US" altLang="ru-RU" sz="3200" dirty="0" smtClean="0">
                <a:solidFill>
                  <a:srgbClr val="800000"/>
                </a:solidFill>
              </a:rPr>
            </a:br>
            <a:r>
              <a:rPr lang="ru-RU" altLang="ru-RU" sz="3200" dirty="0" smtClean="0">
                <a:solidFill>
                  <a:srgbClr val="800000"/>
                </a:solidFill>
              </a:rPr>
              <a:t>самая </a:t>
            </a:r>
            <a:r>
              <a:rPr lang="ru-RU" altLang="ru-RU" sz="3200" dirty="0">
                <a:solidFill>
                  <a:srgbClr val="800000"/>
                </a:solidFill>
              </a:rPr>
              <a:t>популярная в России/СНГ платформа разработки с поддержкой </a:t>
            </a:r>
            <a:r>
              <a:rPr lang="ru-RU" altLang="ru-RU" sz="3200" dirty="0" smtClean="0">
                <a:solidFill>
                  <a:srgbClr val="800000"/>
                </a:solidFill>
              </a:rPr>
              <a:t>PostgreSQL</a:t>
            </a:r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050" y="4030266"/>
            <a:ext cx="6148388" cy="883444"/>
          </a:xfrm>
          <a:noFill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altLang="ru-RU" sz="2200" dirty="0" smtClean="0">
                <a:solidFill>
                  <a:srgbClr val="CC3300"/>
                </a:solidFill>
              </a:rPr>
              <a:t>Петр Грибанов, </a:t>
            </a:r>
            <a:r>
              <a:rPr lang="en-US" altLang="ru-RU" sz="2200" dirty="0" smtClean="0">
                <a:solidFill>
                  <a:srgbClr val="CC3300"/>
                </a:solidFill>
              </a:rPr>
              <a:t>1C</a:t>
            </a:r>
            <a:endParaRPr lang="ru-RU" altLang="ru-RU" sz="2200" dirty="0" smtClean="0">
              <a:solidFill>
                <a:srgbClr val="CC3300"/>
              </a:solidFill>
            </a:endParaRPr>
          </a:p>
          <a:p>
            <a:pPr marL="0" indent="0" algn="r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ru-RU" sz="2200" dirty="0" smtClean="0">
                <a:solidFill>
                  <a:srgbClr val="CC3300"/>
                </a:solidFill>
              </a:rPr>
              <a:t>grip@1c.ru</a:t>
            </a:r>
            <a:endParaRPr lang="ru-RU" altLang="ru-RU" sz="22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-5426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Платформа берет на себя </a:t>
            </a:r>
            <a:br>
              <a:rPr lang="ru-RU" altLang="ru-RU" dirty="0" smtClean="0"/>
            </a:br>
            <a:r>
              <a:rPr lang="ru-RU" altLang="ru-RU" dirty="0" smtClean="0"/>
              <a:t>рутинную часть разработки</a:t>
            </a:r>
          </a:p>
        </p:txBody>
      </p:sp>
      <p:sp>
        <p:nvSpPr>
          <p:cNvPr id="6" name="Загнутый угол 6"/>
          <p:cNvSpPr>
            <a:spLocks noChangeArrowheads="1"/>
          </p:cNvSpPr>
          <p:nvPr/>
        </p:nvSpPr>
        <p:spPr bwMode="auto">
          <a:xfrm>
            <a:off x="344488" y="1088600"/>
            <a:ext cx="2016125" cy="2735263"/>
          </a:xfrm>
          <a:prstGeom prst="foldedCorner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u="sng" dirty="0">
                <a:solidFill>
                  <a:srgbClr val="5F0000"/>
                </a:solidFill>
              </a:rPr>
              <a:t>Накладная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Дата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Контрагент1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Контрагент2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Сумма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….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5F0000"/>
                </a:solidFill>
              </a:rPr>
              <a:t>….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5F0000"/>
              </a:solidFill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5F0000"/>
              </a:solidFill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67038" y="86375"/>
            <a:ext cx="1793875" cy="1203325"/>
            <a:chOff x="3159314" y="1238447"/>
            <a:chExt cx="1794341" cy="12026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314" y="1238447"/>
              <a:ext cx="1794341" cy="120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3235402" y="1839762"/>
              <a:ext cx="1382265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Программная модель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425950" y="386975"/>
            <a:ext cx="2651125" cy="1143000"/>
            <a:chOff x="4617667" y="1752625"/>
            <a:chExt cx="2651760" cy="1143000"/>
          </a:xfrm>
        </p:grpSpPr>
        <p:pic>
          <p:nvPicPr>
            <p:cNvPr id="11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667" y="1752625"/>
              <a:ext cx="265176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4757460" y="1828352"/>
              <a:ext cx="1398715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База данных</a:t>
              </a: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6108700" y="1307725"/>
            <a:ext cx="2536825" cy="1630363"/>
            <a:chOff x="6300193" y="2672278"/>
            <a:chExt cx="2538023" cy="1631508"/>
          </a:xfrm>
        </p:grpSpPr>
        <p:pic>
          <p:nvPicPr>
            <p:cNvPr id="14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244" y="2924944"/>
              <a:ext cx="2078416" cy="137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6300193" y="2672278"/>
              <a:ext cx="2538023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Пользовательский интерфейс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5884863" y="2966663"/>
            <a:ext cx="2211387" cy="1639887"/>
            <a:chOff x="6076512" y="4332659"/>
            <a:chExt cx="2212132" cy="1638933"/>
          </a:xfrm>
        </p:grpSpPr>
        <p:pic>
          <p:nvPicPr>
            <p:cNvPr id="17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162" y="4342792"/>
              <a:ext cx="1767482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6076512" y="4332659"/>
              <a:ext cx="1398715" cy="27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Отчеты</a:t>
              </a: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860925" y="3503238"/>
            <a:ext cx="1606550" cy="1476375"/>
            <a:chOff x="5052764" y="4869160"/>
            <a:chExt cx="1607468" cy="1476669"/>
          </a:xfrm>
        </p:grpSpPr>
        <p:pic>
          <p:nvPicPr>
            <p:cNvPr id="20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764" y="4869160"/>
              <a:ext cx="1328936" cy="132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5122447" y="6050363"/>
              <a:ext cx="1537785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Журналирование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2530475" y="3566738"/>
            <a:ext cx="1849438" cy="1546225"/>
            <a:chOff x="2722986" y="4932612"/>
            <a:chExt cx="1849290" cy="1545241"/>
          </a:xfrm>
        </p:grpSpPr>
        <p:pic>
          <p:nvPicPr>
            <p:cNvPr id="23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986" y="4932612"/>
              <a:ext cx="1849290" cy="138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2948273" y="6198096"/>
              <a:ext cx="1398715" cy="27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200">
                  <a:solidFill>
                    <a:srgbClr val="5F0000"/>
                  </a:solidFill>
                </a:rPr>
                <a:t>Права доступа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531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78543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1573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61595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90646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6516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818775"/>
            <a:ext cx="417353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458538"/>
            <a:ext cx="4572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80" y="915566"/>
            <a:ext cx="8785225" cy="3960440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Высокая скорость освоения</a:t>
            </a:r>
            <a:r>
              <a:rPr lang="ru-RU" altLang="ru-RU" sz="2800" b="1" dirty="0">
                <a:solidFill>
                  <a:srgbClr val="000000"/>
                </a:solidFill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Предметно-ориентированная модель, единый набор средств разработки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Высокая скорость разработки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/>
            </a:r>
            <a:br>
              <a:rPr lang="ru-RU" altLang="ru-RU" sz="2600" b="1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Удобная, интуитивно понятная среда разработки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Функциональность и гибкость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br>
              <a:rPr lang="ru-RU" altLang="ru-RU" sz="26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при создании автономных или интегрированных решений, широкие возможности интеграции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Кроссплатформенность</a:t>
            </a:r>
            <a:r>
              <a:rPr lang="ru-RU" altLang="ru-RU" sz="25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/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Созданные приложения </a:t>
            </a:r>
            <a:r>
              <a:rPr lang="ru-RU" altLang="ru-RU" sz="1800" b="1" u="sng" dirty="0">
                <a:solidFill>
                  <a:srgbClr val="000000"/>
                </a:solidFill>
              </a:rPr>
              <a:t>сразу</a:t>
            </a:r>
            <a:r>
              <a:rPr lang="ru-RU" altLang="ru-RU" sz="1800" dirty="0">
                <a:solidFill>
                  <a:srgbClr val="000000"/>
                </a:solidFill>
              </a:rPr>
              <a:t> готовы работать в различных ОС – </a:t>
            </a:r>
            <a:r>
              <a:rPr lang="en-US" altLang="ru-RU" sz="1800" dirty="0">
                <a:solidFill>
                  <a:srgbClr val="000000"/>
                </a:solidFill>
              </a:rPr>
              <a:t>Windows, Linux, Mac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>
                <a:solidFill>
                  <a:srgbClr val="000000"/>
                </a:solidFill>
              </a:rPr>
              <a:t>OS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en-US" altLang="ru-RU" sz="1800" dirty="0">
                <a:solidFill>
                  <a:srgbClr val="000000"/>
                </a:solidFill>
              </a:rPr>
              <a:t>iOS (iPad, iPhone), Android, Windows Phone/Windows 8.1/ Windows 10</a:t>
            </a:r>
            <a:r>
              <a:rPr lang="ru-RU" altLang="ru-RU" sz="1800" dirty="0">
                <a:solidFill>
                  <a:srgbClr val="000000"/>
                </a:solidFill>
              </a:rPr>
              <a:t>, в облаке </a:t>
            </a:r>
            <a:r>
              <a:rPr lang="en-US" altLang="ru-RU" sz="1800" dirty="0">
                <a:solidFill>
                  <a:srgbClr val="000000"/>
                </a:solidFill>
              </a:rPr>
              <a:t>(</a:t>
            </a:r>
            <a:r>
              <a:rPr lang="ru-RU" altLang="ru-RU" sz="1800" dirty="0">
                <a:solidFill>
                  <a:srgbClr val="000000"/>
                </a:solidFill>
              </a:rPr>
              <a:t>например, </a:t>
            </a:r>
            <a:r>
              <a:rPr lang="en-US" altLang="ru-RU" sz="1800" dirty="0">
                <a:solidFill>
                  <a:srgbClr val="000000"/>
                </a:solidFill>
              </a:rPr>
              <a:t>SaaS)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43100" y="33340"/>
            <a:ext cx="7200900" cy="756047"/>
          </a:xfrm>
          <a:noFill/>
          <a:ln/>
          <a:extLst>
            <a:ext uri="{91240B29-F687-4F45-9708-019B960494DF}">
              <a14:hiddenLine xmlns:a14="http://schemas.microsoft.com/office/drawing/2010/main" w="12699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600">
                <a:solidFill>
                  <a:srgbClr val="000000"/>
                </a:solidFill>
              </a:rPr>
              <a:t>Особенности и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6339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5" y="86918"/>
            <a:ext cx="6156325" cy="729853"/>
          </a:xfrm>
        </p:spPr>
        <p:txBody>
          <a:bodyPr/>
          <a:lstStyle/>
          <a:p>
            <a:r>
              <a:rPr lang="ru-RU" altLang="ru-RU" sz="2600">
                <a:solidFill>
                  <a:srgbClr val="000000"/>
                </a:solidFill>
              </a:rPr>
              <a:t>Высокая скорость освоения</a:t>
            </a: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4050"/>
            <a:ext cx="9144000" cy="1727597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Написание программ на встроенном языке 1С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осваивается за 2-3 недели</a:t>
            </a:r>
            <a:r>
              <a:rPr lang="ru-RU" altLang="ru-RU" sz="2600" dirty="0">
                <a:solidFill>
                  <a:srgbClr val="000000"/>
                </a:solidFill>
              </a:rPr>
              <a:t> –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на уровне, достаточном для решения несложных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9151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1" y="86916"/>
            <a:ext cx="6156325" cy="729853"/>
          </a:xfrm>
        </p:spPr>
        <p:txBody>
          <a:bodyPr/>
          <a:lstStyle/>
          <a:p>
            <a:r>
              <a:rPr lang="ru-RU" altLang="ru-RU" sz="2600" dirty="0" smtClean="0">
                <a:solidFill>
                  <a:srgbClr val="000000"/>
                </a:solidFill>
              </a:rPr>
              <a:t>Особенности и преимущества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4050"/>
            <a:ext cx="9144000" cy="1727597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Прикладные решения поставляются в исходных кодах.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Нужна доработка – напиши</a:t>
            </a:r>
            <a:r>
              <a:rPr lang="en-US" altLang="ru-RU" sz="2600" dirty="0" smtClean="0">
                <a:solidFill>
                  <a:srgbClr val="000000"/>
                </a:solidFill>
              </a:rPr>
              <a:t>/</a:t>
            </a:r>
            <a:r>
              <a:rPr lang="ru-RU" altLang="ru-RU" sz="2600" dirty="0" smtClean="0">
                <a:solidFill>
                  <a:srgbClr val="000000"/>
                </a:solidFill>
              </a:rPr>
              <a:t>перепиши сам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7857" y="4867005"/>
            <a:ext cx="766762" cy="195263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13</a:t>
            </a:fld>
            <a:endParaRPr lang="ru-RU" altLang="ru-RU" sz="18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1" y="86916"/>
            <a:ext cx="6156325" cy="729853"/>
          </a:xfrm>
        </p:spPr>
        <p:txBody>
          <a:bodyPr/>
          <a:lstStyle/>
          <a:p>
            <a:r>
              <a:rPr lang="ru-RU" altLang="ru-RU" sz="2600" dirty="0" smtClean="0">
                <a:solidFill>
                  <a:srgbClr val="000000"/>
                </a:solidFill>
              </a:rPr>
              <a:t>Особенности и преимущества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2800"/>
            <a:ext cx="9144000" cy="3387162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Платформенный подход: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Расширяем платформу – получаем новые возможности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(поддержку новых ОС, СУБД)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Прикладные решения менять не обязательно!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(свежие примеры – поддержка клиента на </a:t>
            </a:r>
            <a:r>
              <a:rPr lang="en-US" altLang="ru-RU" sz="2600" dirty="0" err="1" smtClean="0">
                <a:solidFill>
                  <a:srgbClr val="000000"/>
                </a:solidFill>
              </a:rPr>
              <a:t>MacOS</a:t>
            </a:r>
            <a:r>
              <a:rPr lang="en-US" altLang="ru-RU" sz="2600" dirty="0" smtClean="0">
                <a:solidFill>
                  <a:srgbClr val="000000"/>
                </a:solidFill>
              </a:rPr>
              <a:t>, </a:t>
            </a:r>
            <a:r>
              <a:rPr lang="ru-RU" altLang="ru-RU" sz="2600" dirty="0" smtClean="0">
                <a:solidFill>
                  <a:srgbClr val="000000"/>
                </a:solidFill>
              </a:rPr>
              <a:t>поддержка </a:t>
            </a:r>
            <a:r>
              <a:rPr lang="en-US" altLang="ru-RU" sz="2600" dirty="0" smtClean="0">
                <a:solidFill>
                  <a:srgbClr val="000000"/>
                </a:solidFill>
              </a:rPr>
              <a:t>Windows </a:t>
            </a:r>
            <a:r>
              <a:rPr lang="ru-RU" altLang="ru-RU" sz="2600" dirty="0" smtClean="0">
                <a:solidFill>
                  <a:srgbClr val="000000"/>
                </a:solidFill>
              </a:rPr>
              <a:t>в мобильной платформе)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 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7857" y="4867005"/>
            <a:ext cx="766762" cy="195263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14</a:t>
            </a:fld>
            <a:endParaRPr lang="ru-RU" altLang="ru-RU" sz="18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z="2200" dirty="0" smtClean="0"/>
              <a:t>Разработка в среде «1С:Предприятие»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51570"/>
            <a:ext cx="7236803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6834212" cy="328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51570"/>
            <a:ext cx="7236803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z="2200" dirty="0" smtClean="0"/>
              <a:t>Разработка в среде «1С:Предприятие»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940151" y="2391730"/>
            <a:ext cx="1980219" cy="205419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b="0" dirty="0" smtClean="0">
              <a:solidFill>
                <a:srgbClr val="FF3300"/>
              </a:solidFill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33" y="1825095"/>
            <a:ext cx="2380556" cy="232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71700" y="1383618"/>
            <a:ext cx="3502595" cy="3384376"/>
          </a:xfrm>
          <a:prstGeom prst="rect">
            <a:avLst/>
          </a:prstGeom>
          <a:solidFill>
            <a:srgbClr val="F9E3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</a:pPr>
            <a:r>
              <a:rPr lang="ru-RU" altLang="ru-RU" dirty="0" smtClean="0">
                <a:solidFill>
                  <a:srgbClr val="1C1C1C"/>
                </a:solidFill>
              </a:rPr>
              <a:t>Обычное приложение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Windows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Linux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err="1" smtClean="0">
                <a:solidFill>
                  <a:srgbClr val="1C1C1C"/>
                </a:solidFill>
              </a:rPr>
              <a:t>MacOS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Web-</a:t>
            </a:r>
            <a:r>
              <a:rPr lang="ru-RU" altLang="ru-RU" dirty="0" smtClean="0">
                <a:solidFill>
                  <a:srgbClr val="1C1C1C"/>
                </a:solidFill>
              </a:rPr>
              <a:t>браузер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endParaRPr lang="ru-RU" altLang="ru-RU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</a:pPr>
            <a:r>
              <a:rPr lang="ru-RU" altLang="ru-RU" dirty="0" smtClean="0">
                <a:solidFill>
                  <a:srgbClr val="1C1C1C"/>
                </a:solidFill>
              </a:rPr>
              <a:t>Мобильное приложение: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rgbClr val="1C1C1C"/>
                </a:solidFill>
              </a:rPr>
              <a:t>iOS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Android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rgbClr val="1C1C1C"/>
                </a:solidFill>
              </a:rPr>
              <a:t>WindowsPhone</a:t>
            </a:r>
            <a:endParaRPr lang="ru-RU" altLang="ru-RU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5" y="0"/>
            <a:ext cx="7127875" cy="681038"/>
          </a:xfrm>
        </p:spPr>
        <p:txBody>
          <a:bodyPr/>
          <a:lstStyle/>
          <a:p>
            <a:r>
              <a:rPr lang="ru-RU" altLang="ru-RU" sz="2500" dirty="0">
                <a:solidFill>
                  <a:srgbClr val="000000"/>
                </a:solidFill>
              </a:rPr>
              <a:t>1C:Enterprise </a:t>
            </a:r>
            <a:r>
              <a:rPr lang="en-US" altLang="ru-RU" sz="2500" dirty="0">
                <a:solidFill>
                  <a:srgbClr val="000000"/>
                </a:solidFill>
              </a:rPr>
              <a:t>Development </a:t>
            </a:r>
            <a:r>
              <a:rPr lang="en-US" altLang="ru-RU" sz="2500" dirty="0" smtClean="0">
                <a:solidFill>
                  <a:srgbClr val="000000"/>
                </a:solidFill>
              </a:rPr>
              <a:t>Tools</a:t>
            </a:r>
            <a:endParaRPr lang="en-US" altLang="ru-RU" sz="2500" dirty="0">
              <a:solidFill>
                <a:srgbClr val="000000"/>
              </a:solidFill>
            </a:endParaRP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5" y="1734741"/>
            <a:ext cx="8029575" cy="31587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500" b="1" dirty="0">
                <a:solidFill>
                  <a:srgbClr val="000000"/>
                </a:solidFill>
              </a:rPr>
              <a:t>Новая среда разработки – самостоятельное приложение на базе технологий </a:t>
            </a:r>
            <a:r>
              <a:rPr lang="ru-RU" altLang="ru-RU" sz="2500" b="1" dirty="0" err="1">
                <a:solidFill>
                  <a:srgbClr val="000000"/>
                </a:solidFill>
              </a:rPr>
              <a:t>Eclipse</a:t>
            </a:r>
            <a:endParaRPr lang="ru-RU" altLang="ru-RU" sz="25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ru-RU" b="1" dirty="0"/>
              <a:t>Объединены как особенности инструментов </a:t>
            </a:r>
            <a:r>
              <a:rPr lang="ru-RU" altLang="ru-RU" b="1" dirty="0" err="1"/>
              <a:t>Eclipse</a:t>
            </a:r>
            <a:r>
              <a:rPr lang="ru-RU" altLang="ru-RU" b="1" dirty="0"/>
              <a:t>, так и особенности конфигуратора 1С:Предприятия</a:t>
            </a:r>
          </a:p>
          <a:p>
            <a:pPr lvl="1">
              <a:lnSpc>
                <a:spcPct val="90000"/>
              </a:lnSpc>
            </a:pPr>
            <a:r>
              <a:rPr lang="ru-RU" altLang="ru-RU" dirty="0"/>
              <a:t>Вы сможете использовать существующие навыки разработки, когда решите воспользоваться 1C:Enterprise Development </a:t>
            </a:r>
            <a:r>
              <a:rPr lang="ru-RU" altLang="ru-RU" dirty="0" err="1"/>
              <a:t>Tools</a:t>
            </a:r>
            <a:endParaRPr lang="ru-RU" altLang="ru-RU" dirty="0"/>
          </a:p>
          <a:p>
            <a:pPr lvl="1">
              <a:lnSpc>
                <a:spcPct val="90000"/>
              </a:lnSpc>
            </a:pPr>
            <a:r>
              <a:rPr lang="ru-RU" altLang="ru-RU" dirty="0"/>
              <a:t>Не требует отдельного лицензирования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438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71668" y="-135075"/>
            <a:ext cx="5508625" cy="810816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Разработка 1С в </a:t>
            </a:r>
            <a:r>
              <a:rPr lang="en-US" altLang="ru-RU" sz="2400" dirty="0" smtClean="0"/>
              <a:t>IDE Eclipse</a:t>
            </a:r>
            <a:endParaRPr lang="ru-RU" alt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5" y="590394"/>
            <a:ext cx="7873719" cy="44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DEC27B3-563A-44B8-937D-708E5C22CBE5}" type="slidenum">
              <a:rPr lang="ru-RU" altLang="ru-RU" sz="1400" b="0">
                <a:solidFill>
                  <a:srgbClr val="5B0917"/>
                </a:solidFill>
              </a:rPr>
              <a:pPr/>
              <a:t>19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>
            <a:off x="884238" y="2404038"/>
            <a:ext cx="6335712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884238" y="4097900"/>
            <a:ext cx="1839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884238" y="2877113"/>
            <a:ext cx="2632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Сервер приложений</a:t>
            </a: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884238" y="1002275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Клиент</a:t>
            </a:r>
          </a:p>
        </p:txBody>
      </p:sp>
      <p:pic>
        <p:nvPicPr>
          <p:cNvPr id="35" name="Picture 6" descr="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007413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C:\Users\Gribanov_P\AppData\Local\Microsoft\Windows\Temporary Internet Files\Content.IE5\PGBQX3S7\net-server-12856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73900"/>
            <a:ext cx="77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9213"/>
            <a:ext cx="19542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9" name="AutoShape 121"/>
          <p:cNvSpPr>
            <a:spLocks noChangeArrowheads="1"/>
          </p:cNvSpPr>
          <p:nvPr/>
        </p:nvSpPr>
        <p:spPr bwMode="auto">
          <a:xfrm rot="10800000">
            <a:off x="3605213" y="1959538"/>
            <a:ext cx="327025" cy="719137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5089138" y="483163"/>
            <a:ext cx="2748867" cy="4138612"/>
          </a:xfrm>
          <a:prstGeom prst="roundRect">
            <a:avLst>
              <a:gd name="adj" fmla="val 16667"/>
            </a:avLst>
          </a:prstGeom>
          <a:solidFill>
            <a:srgbClr val="F9E383"/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/>
              <a:t>Платформа 1С:Предприятие</a:t>
            </a: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535624" y="3374794"/>
            <a:ext cx="1071563" cy="839787"/>
            <a:chOff x="4985595" y="2900570"/>
            <a:chExt cx="1072217" cy="840105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964" y="2900570"/>
              <a:ext cx="1045845" cy="84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2"/>
            <p:cNvSpPr txBox="1">
              <a:spLocks noChangeArrowheads="1"/>
            </p:cNvSpPr>
            <p:nvPr/>
          </p:nvSpPr>
          <p:spPr bwMode="auto">
            <a:xfrm>
              <a:off x="4985595" y="3320623"/>
              <a:ext cx="1072217" cy="27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200" dirty="0">
                  <a:solidFill>
                    <a:schemeClr val="tx1"/>
                  </a:solidFill>
                </a:rPr>
                <a:t>Бухгалтерия</a:t>
              </a:r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5948363" y="2426263"/>
            <a:ext cx="1077912" cy="839787"/>
            <a:chOff x="4996622" y="2900570"/>
            <a:chExt cx="1078170" cy="840105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964" y="2900570"/>
              <a:ext cx="1045845" cy="84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12"/>
            <p:cNvSpPr txBox="1">
              <a:spLocks noChangeArrowheads="1"/>
            </p:cNvSpPr>
            <p:nvPr/>
          </p:nvSpPr>
          <p:spPr bwMode="auto">
            <a:xfrm>
              <a:off x="4996622" y="3174218"/>
              <a:ext cx="1078170" cy="45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>
                  <a:solidFill>
                    <a:schemeClr val="tx1"/>
                  </a:solidFill>
                </a:rPr>
                <a:t>Управление торговлей</a:t>
              </a:r>
            </a:p>
          </p:txBody>
        </p:sp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5230813" y="1511976"/>
            <a:ext cx="1076325" cy="839788"/>
            <a:chOff x="4996622" y="2900570"/>
            <a:chExt cx="1078170" cy="840105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964" y="2900570"/>
              <a:ext cx="1045845" cy="84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4996622" y="3345733"/>
              <a:ext cx="1078170" cy="27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200">
                  <a:solidFill>
                    <a:schemeClr val="tx1"/>
                  </a:solidFill>
                </a:rPr>
                <a:t>ERP</a:t>
              </a:r>
              <a:endParaRPr lang="ru-RU" altLang="ru-RU" sz="1200">
                <a:solidFill>
                  <a:schemeClr val="tx1"/>
                </a:solidFill>
              </a:endParaRPr>
            </a:p>
          </p:txBody>
        </p:sp>
      </p:grpSp>
      <p:sp>
        <p:nvSpPr>
          <p:cNvPr id="54" name="Заголовок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 компании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 smtClean="0"/>
              <a:t>Фирма «1С»</a:t>
            </a:r>
            <a:r>
              <a:rPr lang="ru-RU" altLang="ru-RU" smtClean="0"/>
              <a:t> (произносится </a:t>
            </a:r>
            <a:r>
              <a:rPr lang="ru-RU" altLang="ru-RU" i="1" smtClean="0"/>
              <a:t>Один эс</a:t>
            </a:r>
            <a:r>
              <a:rPr lang="ru-RU" altLang="ru-RU" smtClean="0"/>
              <a:t>) — российская компания, специализирующаяся на дистрибьюции, поддержке и разработке компьютерных программ и баз данных делового и домашнего назначения.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mtClean="0"/>
              <a:t>Википедия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45E6D00B-0C1E-4D7A-8605-A589AD37B41F}" type="slidenum">
              <a:rPr lang="ru-RU" altLang="ru-RU" sz="1800" b="0">
                <a:solidFill>
                  <a:srgbClr val="292929"/>
                </a:solidFill>
              </a:rPr>
              <a:pPr/>
              <a:t>2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5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454C463A-0598-4B93-9F2A-4179267E8E94}" type="slidenum">
              <a:rPr lang="ru-RU" altLang="ru-RU" sz="1400" b="0">
                <a:solidFill>
                  <a:srgbClr val="5B0917"/>
                </a:solidFill>
              </a:rPr>
              <a:pPr/>
              <a:t>20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884238" y="2404038"/>
            <a:ext cx="6335712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884238" y="4097900"/>
            <a:ext cx="1839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884238" y="2877113"/>
            <a:ext cx="2632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Сервер приложений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884238" y="1002275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Клиент</a:t>
            </a:r>
          </a:p>
        </p:txBody>
      </p:sp>
      <p:pic>
        <p:nvPicPr>
          <p:cNvPr id="12" name="Picture 6" descr="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007413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Gribanov_P\AppData\Local\Microsoft\Windows\Temporary Internet Files\Content.IE5\PGBQX3S7\net-server-12856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73900"/>
            <a:ext cx="77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7625"/>
            <a:ext cx="19542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AutoShape 121"/>
          <p:cNvSpPr>
            <a:spLocks noChangeArrowheads="1"/>
          </p:cNvSpPr>
          <p:nvPr/>
        </p:nvSpPr>
        <p:spPr bwMode="auto">
          <a:xfrm rot="10800000">
            <a:off x="3605213" y="1959538"/>
            <a:ext cx="327025" cy="719137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ADA07460-DEDE-424C-817B-A3D78818367C}" type="slidenum">
              <a:rPr lang="ru-RU" altLang="ru-RU" sz="1400" b="0">
                <a:solidFill>
                  <a:srgbClr val="5B0917"/>
                </a:solidFill>
              </a:rPr>
              <a:pPr/>
              <a:t>21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884238" y="2404038"/>
            <a:ext cx="6335712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884238" y="2877113"/>
            <a:ext cx="2632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Сервер приложений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884238" y="1002275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Клиент</a:t>
            </a:r>
          </a:p>
        </p:txBody>
      </p:sp>
      <p:pic>
        <p:nvPicPr>
          <p:cNvPr id="11" name="Picture 12" descr="C:\Users\Gribanov_P\AppData\Local\Microsoft\Windows\Temporary Internet Files\Content.IE5\PGBQX3S7\net-server-12856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73900"/>
            <a:ext cx="77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7625"/>
            <a:ext cx="19542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1"/>
          <p:cNvSpPr>
            <a:spLocks noChangeArrowheads="1"/>
          </p:cNvSpPr>
          <p:nvPr/>
        </p:nvSpPr>
        <p:spPr bwMode="auto">
          <a:xfrm rot="10800000">
            <a:off x="3605213" y="1959538"/>
            <a:ext cx="327025" cy="719137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138" y="3915338"/>
            <a:ext cx="2297112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4535488" y="3875650"/>
            <a:ext cx="1390650" cy="1008063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MS SQL Server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Oracle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IBM DB2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PostgreSQL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C6C87423-FE92-4C44-99C7-AB3392EA6B41}" type="slidenum">
              <a:rPr lang="ru-RU" altLang="ru-RU" sz="1400" b="0">
                <a:solidFill>
                  <a:srgbClr val="5B0917"/>
                </a:solidFill>
              </a:rPr>
              <a:pPr/>
              <a:t>22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>
                <a:alpha val="59999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884238" y="2404038"/>
            <a:ext cx="6335712" cy="0"/>
          </a:xfrm>
          <a:prstGeom prst="line">
            <a:avLst/>
          </a:prstGeom>
          <a:noFill/>
          <a:ln w="44450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884238" y="1002275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>
                <a:solidFill>
                  <a:schemeClr val="tx1"/>
                </a:solidFill>
              </a:rPr>
              <a:t>Клиент</a:t>
            </a:r>
          </a:p>
        </p:txBody>
      </p:sp>
      <p:pic>
        <p:nvPicPr>
          <p:cNvPr id="10" name="Picture 12" descr="C:\Users\Gribanov_P\AppData\Local\Microsoft\Windows\Temporary Internet Files\Content.IE5\PGBQX3S7\net-server-12856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73900"/>
            <a:ext cx="77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7625"/>
            <a:ext cx="19542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69125"/>
            <a:ext cx="46148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1"/>
          <p:cNvSpPr>
            <a:spLocks noChangeArrowheads="1"/>
          </p:cNvSpPr>
          <p:nvPr/>
        </p:nvSpPr>
        <p:spPr bwMode="auto">
          <a:xfrm rot="10800000">
            <a:off x="3605213" y="1959538"/>
            <a:ext cx="327025" cy="719137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3915338"/>
            <a:ext cx="2295525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ый прямоугольник 18"/>
          <p:cNvSpPr>
            <a:spLocks noChangeArrowheads="1"/>
          </p:cNvSpPr>
          <p:nvPr/>
        </p:nvSpPr>
        <p:spPr bwMode="auto">
          <a:xfrm>
            <a:off x="4535488" y="3874063"/>
            <a:ext cx="1390650" cy="10080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MS SQL Server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Oracle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IBM DB2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PostgreSQL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16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6767513" y="2469125"/>
            <a:ext cx="793750" cy="504825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Windows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Linux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8B85DAEF-2DD7-46FA-8C80-B4DB11999A48}" type="slidenum">
              <a:rPr lang="ru-RU" altLang="ru-RU" sz="1400" b="0">
                <a:solidFill>
                  <a:srgbClr val="5B0917"/>
                </a:solidFill>
              </a:rPr>
              <a:pPr/>
              <a:t>23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884238" y="2402450"/>
            <a:ext cx="6335712" cy="0"/>
          </a:xfrm>
          <a:prstGeom prst="line">
            <a:avLst/>
          </a:prstGeom>
          <a:noFill/>
          <a:ln w="44450">
            <a:solidFill>
              <a:srgbClr val="CC3300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915338"/>
            <a:ext cx="2295525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ый прямоугольник 34"/>
          <p:cNvSpPr>
            <a:spLocks noChangeArrowheads="1"/>
          </p:cNvSpPr>
          <p:nvPr/>
        </p:nvSpPr>
        <p:spPr bwMode="auto">
          <a:xfrm>
            <a:off x="4535488" y="3874063"/>
            <a:ext cx="1390650" cy="10080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MS SQL Server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Oracle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IBM DB2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PostgreSQL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36"/>
          <p:cNvSpPr>
            <a:spLocks noChangeArrowheads="1"/>
          </p:cNvSpPr>
          <p:nvPr/>
        </p:nvSpPr>
        <p:spPr bwMode="auto">
          <a:xfrm>
            <a:off x="6767513" y="2469125"/>
            <a:ext cx="793750" cy="504825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Windows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Linux</a:t>
            </a:r>
            <a:endParaRPr lang="ru-RU" altLang="ru-RU" sz="100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69125"/>
            <a:ext cx="46148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2800"/>
            <a:ext cx="1704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3762375" y="122800"/>
            <a:ext cx="812800" cy="6480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Windows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Linux</a:t>
            </a:r>
            <a:endParaRPr lang="ru-RU" altLang="ru-RU" sz="1000" dirty="0" smtClean="0">
              <a:solidFill>
                <a:schemeClr val="tx1"/>
              </a:solidFill>
            </a:endParaRPr>
          </a:p>
          <a:p>
            <a:r>
              <a:rPr lang="en-US" altLang="ru-RU" sz="1000" dirty="0" smtClean="0">
                <a:solidFill>
                  <a:schemeClr val="tx1"/>
                </a:solidFill>
              </a:rPr>
              <a:t>MacOS</a:t>
            </a:r>
            <a:endParaRPr lang="ru-RU" altLang="ru-RU" sz="10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2843213" y="1032438"/>
            <a:ext cx="0" cy="16891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3988" y="1491225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286438"/>
            <a:ext cx="22304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3479800" y="1032438"/>
            <a:ext cx="0" cy="4587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13113" y="1091175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3481388" y="2173850"/>
            <a:ext cx="0" cy="5476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11525" y="2243700"/>
            <a:ext cx="312738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4332288" y="1103875"/>
            <a:ext cx="1104900" cy="504825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Microsoft IIS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Apache</a:t>
            </a:r>
            <a:endParaRPr lang="ru-RU" altLang="ru-RU" sz="100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8038"/>
            <a:ext cx="1697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Соединительная линия уступом 24"/>
          <p:cNvCxnSpPr>
            <a:cxnSpLocks noChangeShapeType="1"/>
            <a:endCxn id="18" idx="3"/>
          </p:cNvCxnSpPr>
          <p:nvPr/>
        </p:nvCxnSpPr>
        <p:spPr bwMode="auto">
          <a:xfrm rot="5400000">
            <a:off x="5368925" y="1148325"/>
            <a:ext cx="728663" cy="481013"/>
          </a:xfrm>
          <a:prstGeom prst="bentConnector2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6011863" y="122800"/>
            <a:ext cx="1289050" cy="8001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Internet Explorer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Chrome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Firefox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Safari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27713" y="1335650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18038"/>
            <a:ext cx="1695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2009775" y="122800"/>
            <a:ext cx="812800" cy="6480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Windows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Linux</a:t>
            </a:r>
            <a:endParaRPr lang="ru-RU" altLang="ru-RU" sz="1000" dirty="0" smtClean="0">
              <a:solidFill>
                <a:schemeClr val="tx1"/>
              </a:solidFill>
            </a:endParaRPr>
          </a:p>
          <a:p>
            <a:r>
              <a:rPr lang="en-US" altLang="ru-RU" sz="1000" dirty="0" smtClean="0">
                <a:solidFill>
                  <a:schemeClr val="tx1"/>
                </a:solidFill>
              </a:rPr>
              <a:t>MacOS</a:t>
            </a:r>
            <a:endParaRPr lang="ru-RU" altLang="ru-RU" sz="10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cxnSpLocks noChangeShapeType="1"/>
          </p:cNvCxnSpPr>
          <p:nvPr/>
        </p:nvCxnSpPr>
        <p:spPr bwMode="auto">
          <a:xfrm>
            <a:off x="2339975" y="1032438"/>
            <a:ext cx="0" cy="16891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286438"/>
            <a:ext cx="1666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 flipH="1">
            <a:off x="5492750" y="1994463"/>
            <a:ext cx="1808163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Скругленный прямоугольник 32"/>
          <p:cNvSpPr>
            <a:spLocks noChangeArrowheads="1"/>
          </p:cNvSpPr>
          <p:nvPr/>
        </p:nvSpPr>
        <p:spPr bwMode="auto">
          <a:xfrm>
            <a:off x="7885113" y="632388"/>
            <a:ext cx="1243012" cy="6905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Android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iOS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Windows Phone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713413" y="1861113"/>
            <a:ext cx="3430587" cy="3086100"/>
          </a:xfrm>
          <a:prstGeom prst="rect">
            <a:avLst/>
          </a:prstGeom>
          <a:solidFill>
            <a:srgbClr val="F9E3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Работа под управлением различных ОС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Работа с лидирующими промышленными СУБД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При внедрении может использоваться гетерогенная инфраструктура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Различные ОС на разных серверах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Различные ОС на разных клиентах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srgbClr val="1C1C1C"/>
                </a:solidFill>
              </a:rPr>
              <a:t>Различные СУБД для разных узлов распределенной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0438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1835150" y="-1605987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Облачное решение</a:t>
            </a:r>
            <a:r>
              <a:rPr lang="en-US" altLang="ru-RU" dirty="0" smtClean="0"/>
              <a:t>1cFresh</a:t>
            </a:r>
            <a:endParaRPr lang="ru-RU" altLang="ru-RU" dirty="0" smtClean="0"/>
          </a:p>
        </p:txBody>
      </p:sp>
      <p:sp>
        <p:nvSpPr>
          <p:cNvPr id="6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8B85DAEF-2DD7-46FA-8C80-B4DB11999A48}" type="slidenum">
              <a:rPr lang="ru-RU" altLang="ru-RU" sz="1400" b="0">
                <a:solidFill>
                  <a:srgbClr val="5B0917"/>
                </a:solidFill>
              </a:rPr>
              <a:pPr/>
              <a:t>24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sp>
        <p:nvSpPr>
          <p:cNvPr id="70" name="Line 50"/>
          <p:cNvSpPr>
            <a:spLocks noChangeShapeType="1"/>
          </p:cNvSpPr>
          <p:nvPr/>
        </p:nvSpPr>
        <p:spPr bwMode="auto">
          <a:xfrm>
            <a:off x="827088" y="3794688"/>
            <a:ext cx="6337300" cy="0"/>
          </a:xfrm>
          <a:prstGeom prst="line">
            <a:avLst/>
          </a:prstGeom>
          <a:noFill/>
          <a:ln w="44450">
            <a:solidFill>
              <a:srgbClr val="CC3300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" name="Line 50"/>
          <p:cNvSpPr>
            <a:spLocks noChangeShapeType="1"/>
          </p:cNvSpPr>
          <p:nvPr/>
        </p:nvSpPr>
        <p:spPr bwMode="auto">
          <a:xfrm>
            <a:off x="884238" y="2402450"/>
            <a:ext cx="6335712" cy="0"/>
          </a:xfrm>
          <a:prstGeom prst="line">
            <a:avLst/>
          </a:prstGeom>
          <a:noFill/>
          <a:ln w="44450">
            <a:solidFill>
              <a:srgbClr val="CC3300">
                <a:alpha val="2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3915338"/>
            <a:ext cx="2295525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" name="Скругленный прямоугольник 34"/>
          <p:cNvSpPr>
            <a:spLocks noChangeArrowheads="1"/>
          </p:cNvSpPr>
          <p:nvPr/>
        </p:nvSpPr>
        <p:spPr bwMode="auto">
          <a:xfrm>
            <a:off x="4535488" y="3874063"/>
            <a:ext cx="1390650" cy="10080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MS SQL Server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Oracle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IBM DB2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PostgreSQL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36"/>
          <p:cNvSpPr>
            <a:spLocks noChangeArrowheads="1"/>
          </p:cNvSpPr>
          <p:nvPr/>
        </p:nvSpPr>
        <p:spPr bwMode="auto">
          <a:xfrm>
            <a:off x="6767513" y="2469125"/>
            <a:ext cx="793750" cy="504825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Windows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Linux</a:t>
            </a:r>
            <a:endParaRPr lang="ru-RU" altLang="ru-RU" sz="1000">
              <a:solidFill>
                <a:schemeClr val="tx1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69125"/>
            <a:ext cx="46148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121"/>
          <p:cNvSpPr>
            <a:spLocks noChangeArrowheads="1"/>
          </p:cNvSpPr>
          <p:nvPr/>
        </p:nvSpPr>
        <p:spPr bwMode="auto">
          <a:xfrm rot="10800000">
            <a:off x="3605213" y="3437500"/>
            <a:ext cx="327025" cy="719138"/>
          </a:xfrm>
          <a:prstGeom prst="upDownArrow">
            <a:avLst>
              <a:gd name="adj1" fmla="val 63111"/>
              <a:gd name="adj2" fmla="val 66012"/>
            </a:avLst>
          </a:prstGeom>
          <a:gradFill rotWithShape="1">
            <a:gsLst>
              <a:gs pos="0">
                <a:srgbClr val="CC0000"/>
              </a:gs>
              <a:gs pos="50000">
                <a:srgbClr val="FF66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2800"/>
            <a:ext cx="1704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кругленный прямоугольник 81"/>
          <p:cNvSpPr>
            <a:spLocks noChangeArrowheads="1"/>
          </p:cNvSpPr>
          <p:nvPr/>
        </p:nvSpPr>
        <p:spPr bwMode="auto">
          <a:xfrm>
            <a:off x="3762375" y="122800"/>
            <a:ext cx="812800" cy="6480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Windows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Linux</a:t>
            </a:r>
          </a:p>
          <a:p>
            <a:r>
              <a:rPr lang="en-US" altLang="ru-RU" sz="1000" dirty="0" smtClean="0">
                <a:solidFill>
                  <a:schemeClr val="tx1"/>
                </a:solidFill>
              </a:rPr>
              <a:t>MacOS</a:t>
            </a:r>
            <a:endParaRPr lang="ru-RU" altLang="ru-RU" sz="1000" dirty="0">
              <a:solidFill>
                <a:schemeClr val="tx1"/>
              </a:solidFill>
            </a:endParaRPr>
          </a:p>
        </p:txBody>
      </p:sp>
      <p:cxnSp>
        <p:nvCxnSpPr>
          <p:cNvPr id="83" name="Прямая со стрелкой 82"/>
          <p:cNvCxnSpPr>
            <a:cxnSpLocks noChangeShapeType="1"/>
          </p:cNvCxnSpPr>
          <p:nvPr/>
        </p:nvCxnSpPr>
        <p:spPr bwMode="auto">
          <a:xfrm>
            <a:off x="2843213" y="1032438"/>
            <a:ext cx="0" cy="16891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693988" y="1491225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286438"/>
            <a:ext cx="22304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Прямая со стрелкой 85"/>
          <p:cNvCxnSpPr>
            <a:cxnSpLocks noChangeShapeType="1"/>
          </p:cNvCxnSpPr>
          <p:nvPr/>
        </p:nvCxnSpPr>
        <p:spPr bwMode="auto">
          <a:xfrm>
            <a:off x="3479800" y="1032438"/>
            <a:ext cx="0" cy="4587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313113" y="1091175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cxnSp>
        <p:nvCxnSpPr>
          <p:cNvPr id="88" name="Прямая со стрелкой 87"/>
          <p:cNvCxnSpPr>
            <a:cxnSpLocks noChangeShapeType="1"/>
          </p:cNvCxnSpPr>
          <p:nvPr/>
        </p:nvCxnSpPr>
        <p:spPr bwMode="auto">
          <a:xfrm>
            <a:off x="3481388" y="2173850"/>
            <a:ext cx="0" cy="5476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311525" y="2243700"/>
            <a:ext cx="312738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sp>
        <p:nvSpPr>
          <p:cNvPr id="91" name="Скругленный прямоугольник 90"/>
          <p:cNvSpPr>
            <a:spLocks noChangeArrowheads="1"/>
          </p:cNvSpPr>
          <p:nvPr/>
        </p:nvSpPr>
        <p:spPr bwMode="auto">
          <a:xfrm>
            <a:off x="4332288" y="1103875"/>
            <a:ext cx="1104900" cy="504825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Microsoft IIS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Apache</a:t>
            </a:r>
            <a:endParaRPr lang="ru-RU" altLang="ru-RU" sz="1000">
              <a:solidFill>
                <a:schemeClr val="tx1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8038"/>
            <a:ext cx="1697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Соединительная линия уступом 92"/>
          <p:cNvCxnSpPr>
            <a:cxnSpLocks noChangeShapeType="1"/>
            <a:endCxn id="85" idx="3"/>
          </p:cNvCxnSpPr>
          <p:nvPr/>
        </p:nvCxnSpPr>
        <p:spPr bwMode="auto">
          <a:xfrm rot="5400000">
            <a:off x="5368925" y="1148325"/>
            <a:ext cx="728663" cy="481013"/>
          </a:xfrm>
          <a:prstGeom prst="bentConnector2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Скругленный прямоугольник 93"/>
          <p:cNvSpPr>
            <a:spLocks noChangeArrowheads="1"/>
          </p:cNvSpPr>
          <p:nvPr/>
        </p:nvSpPr>
        <p:spPr bwMode="auto">
          <a:xfrm>
            <a:off x="6011863" y="122800"/>
            <a:ext cx="1289050" cy="8001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Internet Explorer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Chrome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Firefox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Safari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827713" y="1335650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18038"/>
            <a:ext cx="1695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Скругленный прямоугольник 96"/>
          <p:cNvSpPr>
            <a:spLocks noChangeArrowheads="1"/>
          </p:cNvSpPr>
          <p:nvPr/>
        </p:nvSpPr>
        <p:spPr bwMode="auto">
          <a:xfrm>
            <a:off x="2009775" y="122800"/>
            <a:ext cx="812800" cy="6480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Windows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Linux</a:t>
            </a:r>
          </a:p>
          <a:p>
            <a:r>
              <a:rPr lang="en-US" altLang="ru-RU" sz="1000" dirty="0" smtClean="0">
                <a:solidFill>
                  <a:schemeClr val="tx1"/>
                </a:solidFill>
              </a:rPr>
              <a:t>MacOS</a:t>
            </a:r>
            <a:endParaRPr lang="ru-RU" altLang="ru-RU" sz="1000" dirty="0">
              <a:solidFill>
                <a:schemeClr val="tx1"/>
              </a:solidFill>
            </a:endParaRPr>
          </a:p>
        </p:txBody>
      </p:sp>
      <p:cxnSp>
        <p:nvCxnSpPr>
          <p:cNvPr id="98" name="Прямая со стрелкой 97"/>
          <p:cNvCxnSpPr>
            <a:cxnSpLocks noChangeShapeType="1"/>
          </p:cNvCxnSpPr>
          <p:nvPr/>
        </p:nvCxnSpPr>
        <p:spPr bwMode="auto">
          <a:xfrm>
            <a:off x="2339975" y="1032438"/>
            <a:ext cx="0" cy="16891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286438"/>
            <a:ext cx="1666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Прямая со стрелкой 99"/>
          <p:cNvCxnSpPr>
            <a:cxnSpLocks noChangeShapeType="1"/>
          </p:cNvCxnSpPr>
          <p:nvPr/>
        </p:nvCxnSpPr>
        <p:spPr bwMode="auto">
          <a:xfrm flipH="1">
            <a:off x="5492750" y="1994463"/>
            <a:ext cx="1808163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Скругленный прямоугольник 100"/>
          <p:cNvSpPr>
            <a:spLocks noChangeArrowheads="1"/>
          </p:cNvSpPr>
          <p:nvPr/>
        </p:nvSpPr>
        <p:spPr bwMode="auto">
          <a:xfrm>
            <a:off x="7885113" y="632388"/>
            <a:ext cx="1243012" cy="6905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Android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iOS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Windows Phone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1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1422400" y="1334063"/>
            <a:ext cx="4938713" cy="3884612"/>
            <a:chOff x="1422698" y="3055178"/>
            <a:chExt cx="4938462" cy="3884923"/>
          </a:xfrm>
        </p:grpSpPr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98" y="3055178"/>
              <a:ext cx="4938462" cy="388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225" y="4581132"/>
              <a:ext cx="752580" cy="52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150" y="-1605987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dirty="0"/>
              <a:t>Облачное решение</a:t>
            </a:r>
            <a:r>
              <a:rPr lang="en-US" altLang="ru-RU" dirty="0"/>
              <a:t>1cFresh</a:t>
            </a:r>
            <a:endParaRPr lang="ru-RU" altLang="ru-RU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8" y="4875775"/>
            <a:ext cx="766762" cy="260350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E5C4B356-5308-4489-AC2D-C0D3030C530B}" type="slidenum">
              <a:rPr lang="ru-RU" altLang="ru-RU" sz="1400" b="0">
                <a:solidFill>
                  <a:srgbClr val="5B0917"/>
                </a:solidFill>
              </a:rPr>
              <a:pPr/>
              <a:t>25</a:t>
            </a:fld>
            <a:endParaRPr lang="ru-RU" altLang="ru-RU" sz="1400" b="0">
              <a:solidFill>
                <a:srgbClr val="5B0917"/>
              </a:solidFill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2800"/>
            <a:ext cx="1704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38"/>
          <p:cNvSpPr>
            <a:spLocks noChangeArrowheads="1"/>
          </p:cNvSpPr>
          <p:nvPr/>
        </p:nvSpPr>
        <p:spPr bwMode="auto">
          <a:xfrm>
            <a:off x="3762375" y="122800"/>
            <a:ext cx="812800" cy="6480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Windows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Linux</a:t>
            </a:r>
          </a:p>
          <a:p>
            <a:r>
              <a:rPr lang="en-US" altLang="ru-RU" sz="1000" dirty="0" smtClean="0">
                <a:solidFill>
                  <a:schemeClr val="tx1"/>
                </a:solidFill>
              </a:rPr>
              <a:t>MacOS</a:t>
            </a:r>
            <a:endParaRPr lang="ru-RU" altLang="ru-RU" sz="1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56"/>
          <p:cNvCxnSpPr>
            <a:cxnSpLocks noChangeShapeType="1"/>
          </p:cNvCxnSpPr>
          <p:nvPr/>
        </p:nvCxnSpPr>
        <p:spPr bwMode="auto">
          <a:xfrm>
            <a:off x="3479800" y="1032438"/>
            <a:ext cx="0" cy="4587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59"/>
          <p:cNvSpPr txBox="1">
            <a:spLocks noChangeArrowheads="1"/>
          </p:cNvSpPr>
          <p:nvPr/>
        </p:nvSpPr>
        <p:spPr bwMode="auto">
          <a:xfrm>
            <a:off x="3313113" y="1091175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14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8038"/>
            <a:ext cx="1697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Соединительная линия уступом 35840"/>
          <p:cNvCxnSpPr>
            <a:cxnSpLocks noChangeShapeType="1"/>
          </p:cNvCxnSpPr>
          <p:nvPr/>
        </p:nvCxnSpPr>
        <p:spPr bwMode="auto">
          <a:xfrm rot="5400000">
            <a:off x="5368925" y="1148325"/>
            <a:ext cx="728663" cy="481013"/>
          </a:xfrm>
          <a:prstGeom prst="bentConnector2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Скругленный прямоугольник 74"/>
          <p:cNvSpPr>
            <a:spLocks noChangeArrowheads="1"/>
          </p:cNvSpPr>
          <p:nvPr/>
        </p:nvSpPr>
        <p:spPr bwMode="auto">
          <a:xfrm>
            <a:off x="6011863" y="122800"/>
            <a:ext cx="1289050" cy="8001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>
                <a:solidFill>
                  <a:schemeClr val="tx1"/>
                </a:solidFill>
              </a:rPr>
              <a:t>Internet Explorer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Chrome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Firefox</a:t>
            </a:r>
            <a:br>
              <a:rPr lang="en-US" altLang="ru-RU" sz="1000">
                <a:solidFill>
                  <a:schemeClr val="tx1"/>
                </a:solidFill>
              </a:rPr>
            </a:br>
            <a:r>
              <a:rPr lang="en-US" altLang="ru-RU" sz="1000">
                <a:solidFill>
                  <a:schemeClr val="tx1"/>
                </a:solidFill>
              </a:rPr>
              <a:t>Safari</a:t>
            </a:r>
            <a:endParaRPr lang="ru-RU" altLang="ru-RU" sz="1000">
              <a:solidFill>
                <a:schemeClr val="tx1"/>
              </a:solidFill>
            </a:endParaRP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5827713" y="1335650"/>
            <a:ext cx="31273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/>
              <a:t>~</a:t>
            </a:r>
            <a:endParaRPr lang="ru-RU" altLang="ru-RU" sz="2400"/>
          </a:p>
        </p:txBody>
      </p:sp>
      <p:pic>
        <p:nvPicPr>
          <p:cNvPr id="18" name="Рисунок 358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286438"/>
            <a:ext cx="1666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35851"/>
          <p:cNvCxnSpPr>
            <a:cxnSpLocks noChangeShapeType="1"/>
          </p:cNvCxnSpPr>
          <p:nvPr/>
        </p:nvCxnSpPr>
        <p:spPr bwMode="auto">
          <a:xfrm flipH="1">
            <a:off x="5492750" y="1994463"/>
            <a:ext cx="1808163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Скругленный прямоугольник 89"/>
          <p:cNvSpPr>
            <a:spLocks noChangeArrowheads="1"/>
          </p:cNvSpPr>
          <p:nvPr/>
        </p:nvSpPr>
        <p:spPr bwMode="auto">
          <a:xfrm>
            <a:off x="7885113" y="632388"/>
            <a:ext cx="1243012" cy="6905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1000" dirty="0">
                <a:solidFill>
                  <a:schemeClr val="tx1"/>
                </a:solidFill>
              </a:rPr>
              <a:t>Android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>
                <a:solidFill>
                  <a:schemeClr val="tx1"/>
                </a:solidFill>
              </a:rPr>
              <a:t>iOS</a:t>
            </a:r>
            <a:br>
              <a:rPr lang="en-US" altLang="ru-RU" sz="1000" dirty="0">
                <a:solidFill>
                  <a:schemeClr val="tx1"/>
                </a:solidFill>
              </a:rPr>
            </a:br>
            <a:r>
              <a:rPr lang="en-US" altLang="ru-RU" sz="1000" dirty="0" smtClean="0">
                <a:solidFill>
                  <a:schemeClr val="tx1"/>
                </a:solidFill>
              </a:rPr>
              <a:t>Windows</a:t>
            </a:r>
            <a:endParaRPr lang="en-US" altLang="ru-RU" sz="1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033" y="3579333"/>
            <a:ext cx="5363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Сервис 1С</a:t>
            </a:r>
            <a:r>
              <a:rPr lang="ru-RU" sz="2400" b="1" dirty="0" smtClean="0"/>
              <a:t> </a:t>
            </a:r>
            <a:r>
              <a:rPr lang="en-US" sz="2400" b="1" dirty="0" smtClean="0">
                <a:hlinkClick r:id="rId7"/>
              </a:rPr>
              <a:t>http://1cfresh.com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Программный продукт </a:t>
            </a:r>
            <a:r>
              <a:rPr lang="en-US" sz="2400" b="1" dirty="0" smtClean="0">
                <a:solidFill>
                  <a:schemeClr val="accent4"/>
                </a:solidFill>
              </a:rPr>
              <a:t>1cFresh 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3" y="195486"/>
            <a:ext cx="2607612" cy="481511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150" y="-228487"/>
            <a:ext cx="7058025" cy="1081087"/>
          </a:xfrm>
        </p:spPr>
        <p:txBody>
          <a:bodyPr/>
          <a:lstStyle/>
          <a:p>
            <a:r>
              <a:rPr lang="ru-RU" altLang="ru-RU" dirty="0" smtClean="0"/>
              <a:t>Мобильная платформа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73990" y="893999"/>
            <a:ext cx="8294688" cy="4116602"/>
          </a:xfrm>
        </p:spPr>
        <p:txBody>
          <a:bodyPr/>
          <a:lstStyle/>
          <a:p>
            <a:pPr>
              <a:defRPr/>
            </a:pPr>
            <a:r>
              <a:rPr lang="ru-RU" altLang="ru-RU" sz="1400" b="1" dirty="0" smtClean="0">
                <a:solidFill>
                  <a:schemeClr val="accent6"/>
                </a:solidFill>
              </a:rPr>
              <a:t>Разработчик 1С = «мобильный» разработчик</a:t>
            </a:r>
          </a:p>
          <a:p>
            <a:pPr>
              <a:defRPr/>
            </a:pPr>
            <a:r>
              <a:rPr lang="ru-RU" altLang="ru-RU" sz="1400" dirty="0" smtClean="0"/>
              <a:t>Для создания мобильных приложений используются </a:t>
            </a:r>
            <a:br>
              <a:rPr lang="ru-RU" altLang="ru-RU" sz="1400" dirty="0" smtClean="0"/>
            </a:br>
            <a:r>
              <a:rPr lang="ru-RU" altLang="ru-RU" sz="1400" dirty="0" smtClean="0"/>
              <a:t>знакомые средства разработки 1С</a:t>
            </a:r>
          </a:p>
          <a:p>
            <a:pPr>
              <a:defRPr/>
            </a:pPr>
            <a:r>
              <a:rPr lang="ru-RU" altLang="ru-RU" sz="1400" dirty="0" smtClean="0"/>
              <a:t>Значительно упрощается отладка основных алгоритмов приложений </a:t>
            </a:r>
            <a:br>
              <a:rPr lang="ru-RU" altLang="ru-RU" sz="1400" dirty="0" smtClean="0"/>
            </a:br>
            <a:r>
              <a:rPr lang="ru-RU" altLang="ru-RU" sz="1400" dirty="0" smtClean="0"/>
              <a:t>(делается в привычной среде Конфигуратора 1С)</a:t>
            </a:r>
          </a:p>
          <a:p>
            <a:pPr>
              <a:defRPr/>
            </a:pPr>
            <a:r>
              <a:rPr lang="ru-RU" altLang="ru-RU" sz="1400" dirty="0" smtClean="0"/>
              <a:t>Можно использовать уже имеющуюся функциональность </a:t>
            </a:r>
            <a:br>
              <a:rPr lang="ru-RU" altLang="ru-RU" sz="1400" dirty="0" smtClean="0"/>
            </a:br>
            <a:r>
              <a:rPr lang="ru-RU" altLang="ru-RU" sz="1400" dirty="0" smtClean="0"/>
              <a:t>прикладных решений, задействовать привычные </a:t>
            </a:r>
            <a:br>
              <a:rPr lang="ru-RU" altLang="ru-RU" sz="1400" dirty="0" smtClean="0"/>
            </a:br>
            <a:r>
              <a:rPr lang="ru-RU" altLang="ru-RU" sz="1400" dirty="0" smtClean="0"/>
              <a:t>механизмы интеграции приложений 1С</a:t>
            </a:r>
          </a:p>
          <a:p>
            <a:pPr>
              <a:defRPr/>
            </a:pPr>
            <a:r>
              <a:rPr lang="ru-RU" altLang="ru-RU" sz="1400" dirty="0" smtClean="0"/>
              <a:t>Доступ к мобильной функциональности:</a:t>
            </a:r>
          </a:p>
          <a:p>
            <a:pPr lvl="1">
              <a:defRPr/>
            </a:pPr>
            <a:r>
              <a:rPr lang="ru-RU" altLang="ru-RU" sz="1200" dirty="0" smtClean="0"/>
              <a:t>мультимедиа (фото, видео и пр.)</a:t>
            </a:r>
          </a:p>
          <a:p>
            <a:pPr lvl="1">
              <a:defRPr/>
            </a:pPr>
            <a:r>
              <a:rPr lang="ru-RU" altLang="ru-RU" sz="1200" dirty="0" err="1" smtClean="0"/>
              <a:t>геопозиционирование</a:t>
            </a:r>
            <a:r>
              <a:rPr lang="ru-RU" altLang="ru-RU" sz="1200" dirty="0" smtClean="0"/>
              <a:t> (</a:t>
            </a:r>
            <a:r>
              <a:rPr lang="en-US" altLang="ru-RU" sz="1200" dirty="0" smtClean="0"/>
              <a:t>geolocation)</a:t>
            </a:r>
            <a:r>
              <a:rPr lang="ru-RU" altLang="ru-RU" sz="1200" dirty="0" smtClean="0"/>
              <a:t> и </a:t>
            </a:r>
            <a:r>
              <a:rPr lang="ru-RU" altLang="ru-RU" sz="1200" dirty="0" err="1" smtClean="0"/>
              <a:t>геокодирование</a:t>
            </a:r>
            <a:endParaRPr lang="ru-RU" altLang="ru-RU" sz="1200" dirty="0" smtClean="0"/>
          </a:p>
          <a:p>
            <a:pPr lvl="1">
              <a:defRPr/>
            </a:pPr>
            <a:r>
              <a:rPr lang="en-US" altLang="ru-RU" sz="1200" dirty="0" smtClean="0"/>
              <a:t>SMS</a:t>
            </a:r>
            <a:r>
              <a:rPr lang="ru-RU" altLang="ru-RU" sz="1200" dirty="0" smtClean="0"/>
              <a:t>, почта, телефонные звонки</a:t>
            </a:r>
          </a:p>
          <a:p>
            <a:pPr lvl="1">
              <a:defRPr/>
            </a:pPr>
            <a:r>
              <a:rPr lang="ru-RU" altLang="ru-RU" sz="1200" dirty="0" smtClean="0"/>
              <a:t>И т.д.</a:t>
            </a:r>
          </a:p>
          <a:p>
            <a:pPr>
              <a:defRPr/>
            </a:pPr>
            <a:r>
              <a:rPr lang="en-US" altLang="ru-RU" sz="1400" dirty="0" smtClean="0"/>
              <a:t>Android, iOS, WindowsPhone</a:t>
            </a:r>
            <a:endParaRPr lang="ru-RU" alt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1580" y="1338081"/>
            <a:ext cx="7128792" cy="252992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Мобильная программа конференции создана на мобильной платформе «1С:Предприятие»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812" y="3579862"/>
            <a:ext cx="4716462" cy="810816"/>
          </a:xfrm>
        </p:spPr>
        <p:txBody>
          <a:bodyPr/>
          <a:lstStyle/>
          <a:p>
            <a:r>
              <a:rPr lang="ru-RU" dirty="0" smtClean="0"/>
              <a:t>Вместе с 2006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9662"/>
            <a:ext cx="2088232" cy="13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philka.ru/images/newspost_images/postgre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564361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294" y="1798239"/>
            <a:ext cx="784189" cy="134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+</a:t>
            </a:r>
            <a:endParaRPr lang="ru-RU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1C </a:t>
            </a:r>
            <a:r>
              <a:rPr lang="ru-RU" dirty="0" smtClean="0"/>
              <a:t>и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1275160"/>
            <a:ext cx="8640763" cy="504502"/>
          </a:xfrm>
        </p:spPr>
        <p:txBody>
          <a:bodyPr/>
          <a:lstStyle/>
          <a:p>
            <a:r>
              <a:rPr lang="ru-RU" dirty="0" smtClean="0"/>
              <a:t>Внедрения </a:t>
            </a:r>
            <a:r>
              <a:rPr lang="ru-RU" dirty="0" smtClean="0"/>
              <a:t>1С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214379" y="1779662"/>
            <a:ext cx="511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" lvl="0" indent="-161925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Tx/>
              <a:buChar char="•"/>
            </a:pPr>
            <a:r>
              <a:rPr lang="ru-RU" b="0" kern="0" dirty="0">
                <a:solidFill>
                  <a:srgbClr val="292929"/>
                </a:solidFill>
                <a:latin typeface="Arial"/>
                <a:cs typeface="Arial"/>
              </a:rPr>
              <a:t>1С – использование </a:t>
            </a:r>
            <a:r>
              <a:rPr lang="en-US" b="0" kern="0" dirty="0">
                <a:solidFill>
                  <a:srgbClr val="292929"/>
                </a:solidFill>
                <a:latin typeface="Arial"/>
                <a:cs typeface="Arial"/>
              </a:rPr>
              <a:t>PostgreSQL </a:t>
            </a:r>
            <a: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</a:rPr>
              <a:t/>
            </a:r>
            <a:b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</a:rPr>
            </a:br>
            <a:r>
              <a:rPr lang="ru-RU" b="0" kern="0" dirty="0" smtClean="0">
                <a:solidFill>
                  <a:srgbClr val="292929"/>
                </a:solidFill>
                <a:latin typeface="Arial"/>
                <a:cs typeface="Arial"/>
              </a:rPr>
              <a:t>в </a:t>
            </a:r>
            <a:r>
              <a:rPr lang="ru-RU" b="0" kern="0" dirty="0">
                <a:solidFill>
                  <a:srgbClr val="292929"/>
                </a:solidFill>
                <a:latin typeface="Arial"/>
                <a:cs typeface="Arial"/>
              </a:rPr>
              <a:t>облачном </a:t>
            </a:r>
            <a:r>
              <a:rPr lang="ru-RU" b="0" kern="0" dirty="0" smtClean="0">
                <a:solidFill>
                  <a:srgbClr val="292929"/>
                </a:solidFill>
                <a:latin typeface="Arial"/>
                <a:cs typeface="Arial"/>
              </a:rPr>
              <a:t>сервисе</a:t>
            </a:r>
            <a: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en-US" b="0" kern="0" dirty="0">
                <a:solidFill>
                  <a:srgbClr val="292929"/>
                </a:solidFill>
                <a:latin typeface="Arial"/>
                <a:cs typeface="Arial"/>
                <a:hlinkClick r:id="rId2"/>
              </a:rPr>
              <a:t>://</a:t>
            </a:r>
            <a: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  <a:hlinkClick r:id="rId2"/>
              </a:rPr>
              <a:t>1cFresh.com</a:t>
            </a:r>
            <a:r>
              <a:rPr lang="en-US" b="0" kern="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endParaRPr lang="ru-RU" b="0" kern="0" dirty="0">
              <a:solidFill>
                <a:srgbClr val="292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624774" cy="810816"/>
          </a:xfrm>
        </p:spPr>
        <p:txBody>
          <a:bodyPr/>
          <a:lstStyle/>
          <a:p>
            <a:r>
              <a:rPr lang="en-US" dirty="0" smtClean="0"/>
              <a:t>PostgreSQL </a:t>
            </a:r>
            <a:r>
              <a:rPr lang="ru-RU" dirty="0" smtClean="0"/>
              <a:t>в сервисе </a:t>
            </a:r>
            <a:r>
              <a:rPr lang="en-US" dirty="0" smtClean="0"/>
              <a:t>http://1cfresh.com</a:t>
            </a:r>
            <a:endParaRPr lang="ru-RU" dirty="0"/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219485" y="1023578"/>
            <a:ext cx="4389151" cy="3528392"/>
            <a:chOff x="1422698" y="3055178"/>
            <a:chExt cx="4938462" cy="3884923"/>
          </a:xfrm>
        </p:grpSpPr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98" y="3055178"/>
              <a:ext cx="4938462" cy="388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454" y="3235212"/>
              <a:ext cx="752580" cy="52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46228" y="1864877"/>
            <a:ext cx="1096389" cy="858042"/>
            <a:chOff x="6552220" y="1298483"/>
            <a:chExt cx="1096389" cy="85804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65519" y="1470266"/>
              <a:ext cx="99996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Windows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MS SQL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1431" y="2755041"/>
            <a:ext cx="1096389" cy="858042"/>
            <a:chOff x="6552220" y="1298483"/>
            <a:chExt cx="1096389" cy="85804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65519" y="1470266"/>
              <a:ext cx="99996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Windows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MS SQL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00185" y="1821741"/>
            <a:ext cx="1096389" cy="858042"/>
            <a:chOff x="6552220" y="1298483"/>
            <a:chExt cx="1096389" cy="85804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65519" y="1470266"/>
              <a:ext cx="99996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Windows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MS SQL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888825" y="2802533"/>
            <a:ext cx="1096389" cy="858042"/>
            <a:chOff x="6552220" y="1298483"/>
            <a:chExt cx="1096389" cy="8580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65519" y="1470266"/>
              <a:ext cx="999963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Windows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MS SQL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50949" y="2762488"/>
            <a:ext cx="1096389" cy="858042"/>
            <a:chOff x="6552220" y="1298483"/>
            <a:chExt cx="1096389" cy="85804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65519" y="1470266"/>
              <a:ext cx="1083090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Linux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PostgreSQL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48974" y="1904868"/>
            <a:ext cx="1096389" cy="858042"/>
            <a:chOff x="6552220" y="1298483"/>
            <a:chExt cx="1096389" cy="85804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298483"/>
              <a:ext cx="1096389" cy="8580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565519" y="1470266"/>
              <a:ext cx="1083090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Linux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PostgreSQL</a:t>
              </a:r>
            </a:p>
          </p:txBody>
        </p:sp>
      </p:grp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716017" y="820478"/>
            <a:ext cx="4248472" cy="4212691"/>
          </a:xfrm>
        </p:spPr>
        <p:txBody>
          <a:bodyPr/>
          <a:lstStyle/>
          <a:p>
            <a:r>
              <a:rPr lang="ru-RU" dirty="0" smtClean="0"/>
              <a:t>Несколько десятков инстансов </a:t>
            </a:r>
            <a:r>
              <a:rPr lang="en-US" dirty="0" smtClean="0"/>
              <a:t>PostgreSQL</a:t>
            </a:r>
          </a:p>
          <a:p>
            <a:r>
              <a:rPr lang="ru-RU" dirty="0"/>
              <a:t>Каждый инстанс – до 500 одновременно </a:t>
            </a:r>
            <a:r>
              <a:rPr lang="ru-RU" dirty="0" smtClean="0"/>
              <a:t>работающих </a:t>
            </a:r>
            <a:r>
              <a:rPr lang="ru-RU" dirty="0" smtClean="0"/>
              <a:t>пользователей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92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 компании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15905" y="1273971"/>
            <a:ext cx="8640763" cy="151328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 smtClean="0"/>
              <a:t>Фирма «1С»</a:t>
            </a:r>
            <a:r>
              <a:rPr lang="ru-RU" altLang="ru-RU" smtClean="0"/>
              <a:t> (произносится </a:t>
            </a:r>
            <a:r>
              <a:rPr lang="ru-RU" altLang="ru-RU" i="1" smtClean="0"/>
              <a:t>Один эс</a:t>
            </a:r>
            <a:r>
              <a:rPr lang="ru-RU" altLang="ru-RU" smtClean="0"/>
              <a:t>) — российская компания, специализирующаяся на дистрибьюции, поддержке и разработке </a:t>
            </a:r>
            <a:r>
              <a:rPr lang="ru-RU" altLang="ru-RU" b="1" u="sng" smtClean="0"/>
              <a:t>компьютерных программ и баз данных делового</a:t>
            </a:r>
            <a:r>
              <a:rPr lang="ru-RU" altLang="ru-RU" smtClean="0"/>
              <a:t> и домашнего </a:t>
            </a:r>
            <a:r>
              <a:rPr lang="ru-RU" altLang="ru-RU" b="1" u="sng" smtClean="0"/>
              <a:t>назначения</a:t>
            </a:r>
            <a:r>
              <a:rPr lang="ru-RU" altLang="ru-RU" smtClean="0"/>
              <a:t>.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mtClean="0"/>
              <a:t>Википедия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26D707FF-9E19-4490-A78C-EE3BD72C8AD7}" type="slidenum">
              <a:rPr lang="ru-RU" altLang="ru-RU" sz="1800" b="0">
                <a:solidFill>
                  <a:srgbClr val="292929"/>
                </a:solidFill>
              </a:rPr>
              <a:pPr/>
              <a:t>3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73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6"/>
          <p:cNvSpPr>
            <a:spLocks noChangeArrowheads="1"/>
          </p:cNvSpPr>
          <p:nvPr/>
        </p:nvSpPr>
        <p:spPr bwMode="auto">
          <a:xfrm>
            <a:off x="6972014" y="1599642"/>
            <a:ext cx="2016125" cy="2735263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444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en-US" altLang="ru-RU" sz="1800" u="sng" dirty="0" smtClean="0">
                <a:solidFill>
                  <a:srgbClr val="4D4D4D"/>
                </a:solidFill>
                <a:cs typeface="+mn-cs"/>
              </a:rPr>
              <a:t>SQL</a:t>
            </a:r>
            <a:endParaRPr lang="ru-RU" altLang="ru-RU" sz="1800" u="sng" dirty="0">
              <a:solidFill>
                <a:srgbClr val="4D4D4D"/>
              </a:solidFill>
              <a:cs typeface="+mn-cs"/>
            </a:endParaRP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MS SQL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Oracle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IBM DB2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PostgreSQL</a:t>
            </a:r>
            <a:endParaRPr lang="ru-RU" altLang="ru-RU" sz="1400" dirty="0">
              <a:solidFill>
                <a:srgbClr val="4D4D4D"/>
              </a:solidFill>
              <a:cs typeface="+mn-cs"/>
            </a:endParaRPr>
          </a:p>
          <a:p>
            <a:pPr lvl="0" algn="ctr" eaLnBrk="1" hangingPunct="1">
              <a:lnSpc>
                <a:spcPct val="100000"/>
              </a:lnSpc>
            </a:pPr>
            <a:endParaRPr lang="ru-RU" altLang="ru-RU" sz="1800" b="0" dirty="0">
              <a:solidFill>
                <a:srgbClr val="5F0000"/>
              </a:solidFill>
              <a:cs typeface="+mn-cs"/>
            </a:endParaRPr>
          </a:p>
          <a:p>
            <a:pPr lvl="0" algn="ctr" eaLnBrk="1" hangingPunct="1">
              <a:lnSpc>
                <a:spcPct val="100000"/>
              </a:lnSpc>
            </a:pPr>
            <a:endParaRPr lang="ru-RU" altLang="ru-RU" sz="1800" b="0" dirty="0">
              <a:solidFill>
                <a:srgbClr val="5F0000"/>
              </a:solidFill>
              <a:cs typeface="+mn-cs"/>
            </a:endParaRPr>
          </a:p>
          <a:p>
            <a:pPr algn="ctr"/>
            <a:endParaRPr lang="ru-RU" altLang="ru-RU" sz="1050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76056" y="2375462"/>
            <a:ext cx="1260140" cy="914400"/>
          </a:xfrm>
          <a:prstGeom prst="roundRect">
            <a:avLst/>
          </a:prstGeom>
          <a:solidFill>
            <a:schemeClr val="bg1"/>
          </a:solidFill>
          <a:ln w="444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SDBL</a:t>
            </a:r>
            <a:endParaRPr lang="ru-RU" sz="2300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7" y="114300"/>
            <a:ext cx="5976701" cy="810816"/>
          </a:xfrm>
        </p:spPr>
        <p:txBody>
          <a:bodyPr/>
          <a:lstStyle/>
          <a:p>
            <a:r>
              <a:rPr lang="ru-RU" dirty="0" smtClean="0"/>
              <a:t>Особенности работы 1С с БД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1059582"/>
            <a:ext cx="45482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" y="1599642"/>
            <a:ext cx="4486756" cy="29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 bwMode="auto">
          <a:xfrm>
            <a:off x="4339140" y="2590346"/>
            <a:ext cx="849244" cy="484632"/>
          </a:xfrm>
          <a:prstGeom prst="rightArrow">
            <a:avLst/>
          </a:prstGeom>
          <a:solidFill>
            <a:srgbClr val="F9E383"/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6228184" y="2596020"/>
            <a:ext cx="849244" cy="484632"/>
          </a:xfrm>
          <a:prstGeom prst="rightArrow">
            <a:avLst/>
          </a:prstGeom>
          <a:solidFill>
            <a:srgbClr val="F9E383"/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5688669" cy="810816"/>
          </a:xfrm>
        </p:spPr>
        <p:txBody>
          <a:bodyPr/>
          <a:lstStyle/>
          <a:p>
            <a:r>
              <a:rPr lang="ru-RU" dirty="0" smtClean="0"/>
              <a:t>Улучшение работы 1С с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1073285"/>
            <a:ext cx="8640763" cy="3868340"/>
          </a:xfrm>
        </p:spPr>
        <p:txBody>
          <a:bodyPr/>
          <a:lstStyle/>
          <a:p>
            <a:r>
              <a:rPr lang="ru-RU" dirty="0" smtClean="0"/>
              <a:t>Мониторинг запросов, оптимизация работы </a:t>
            </a:r>
            <a:r>
              <a:rPr lang="en-US" dirty="0" smtClean="0"/>
              <a:t>SDBL c PostgreSQL</a:t>
            </a:r>
          </a:p>
          <a:p>
            <a:pPr lvl="1"/>
            <a:r>
              <a:rPr lang="ru-RU" dirty="0" smtClean="0"/>
              <a:t>Временные таблицы создаются в отдельной схеме </a:t>
            </a:r>
            <a:r>
              <a:rPr lang="en-US" dirty="0" err="1" smtClean="0"/>
              <a:t>pg_temp</a:t>
            </a:r>
            <a:endParaRPr lang="en-US" dirty="0" smtClean="0"/>
          </a:p>
          <a:p>
            <a:r>
              <a:rPr lang="ru-RU" dirty="0" smtClean="0"/>
              <a:t>Настройка </a:t>
            </a:r>
            <a:r>
              <a:rPr lang="en-US" dirty="0" smtClean="0"/>
              <a:t>PostgreSQL</a:t>
            </a:r>
            <a:endParaRPr lang="ru-RU" dirty="0" smtClean="0"/>
          </a:p>
          <a:p>
            <a:r>
              <a:rPr lang="ru-RU" dirty="0" smtClean="0"/>
              <a:t>Идеология 1С – используем </a:t>
            </a:r>
            <a:r>
              <a:rPr lang="en-US" dirty="0" smtClean="0"/>
              <a:t>Pure PostgreSQL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результате</a:t>
            </a:r>
            <a:r>
              <a:rPr lang="en-US" dirty="0" smtClean="0"/>
              <a:t> </a:t>
            </a:r>
            <a:r>
              <a:rPr lang="ru-RU" dirty="0" smtClean="0"/>
              <a:t>найдены 2 бага в </a:t>
            </a:r>
            <a:r>
              <a:rPr lang="en-US" dirty="0" smtClean="0"/>
              <a:t>PostgreSQL</a:t>
            </a:r>
            <a:r>
              <a:rPr lang="ru-RU" dirty="0" smtClean="0"/>
              <a:t> </a:t>
            </a:r>
          </a:p>
          <a:p>
            <a:r>
              <a:rPr lang="en-US" dirty="0" smtClean="0"/>
              <a:t>EXISTS + LEFT OUTER JOIN </a:t>
            </a:r>
            <a:r>
              <a:rPr lang="ru-RU" dirty="0" smtClean="0"/>
              <a:t>(существовал 12 лет)</a:t>
            </a:r>
            <a:endParaRPr lang="en-US" dirty="0" smtClean="0"/>
          </a:p>
          <a:p>
            <a:r>
              <a:rPr lang="ru-RU" dirty="0" smtClean="0"/>
              <a:t>Неэффективная работа </a:t>
            </a:r>
            <a:r>
              <a:rPr lang="en-US" dirty="0" smtClean="0"/>
              <a:t>OUTER JOIN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Спасибо компании </a:t>
            </a:r>
            <a:r>
              <a:rPr lang="en-US" sz="3200" b="1" dirty="0"/>
              <a:t>Postgres </a:t>
            </a:r>
            <a:r>
              <a:rPr lang="en-US" sz="3200" b="1" dirty="0" smtClean="0"/>
              <a:t>Professional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и Федору </a:t>
            </a:r>
            <a:r>
              <a:rPr lang="ru-RU" sz="3200" b="1" dirty="0" err="1" smtClean="0"/>
              <a:t>Сигаеву</a:t>
            </a:r>
            <a:r>
              <a:rPr lang="ru-RU" sz="3200" b="1" dirty="0" smtClean="0"/>
              <a:t> лично!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5061"/>
            <a:ext cx="2088232" cy="13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philka.ru/images/newspost_images/postgre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139760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5278" y="3373638"/>
            <a:ext cx="784189" cy="134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+</a:t>
            </a:r>
            <a:endParaRPr lang="ru-RU" sz="8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221600"/>
            <a:ext cx="8928100" cy="151209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smtClean="0"/>
              <a:t>Фирма «1С» производит: </a:t>
            </a:r>
          </a:p>
          <a:p>
            <a:pPr eaLnBrk="1" hangingPunct="1">
              <a:defRPr/>
            </a:pPr>
            <a:r>
              <a:rPr lang="ru-RU" sz="2400" dirty="0" smtClean="0"/>
              <a:t>средства </a:t>
            </a:r>
            <a:r>
              <a:rPr lang="ru-RU" sz="2400" dirty="0"/>
              <a:t>разработки бизнес-приложений и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бизнес-приложения</a:t>
            </a:r>
            <a:r>
              <a:rPr lang="ru-RU" sz="2400" dirty="0"/>
              <a:t>, созданные с помощью этих средств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1560" y="1688137"/>
            <a:ext cx="5976664" cy="41083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b="0" dirty="0" smtClean="0">
              <a:solidFill>
                <a:srgbClr val="FF3300"/>
              </a:solidFill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44008" y="1040064"/>
            <a:ext cx="3528392" cy="567498"/>
          </a:xfrm>
          <a:prstGeom prst="wedgeRoundRect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</a:rPr>
              <a:t>1С:Предприятие 8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77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83669" y="86917"/>
            <a:ext cx="7309508" cy="81081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Продукты на платформе</a:t>
            </a:r>
            <a:r>
              <a:rPr lang="en-US" altLang="ru-RU" dirty="0" smtClean="0"/>
              <a:t> </a:t>
            </a:r>
            <a:r>
              <a:rPr lang="ru-RU" altLang="ru-RU" dirty="0" smtClean="0"/>
              <a:t>1С:Предприятие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15901" y="915747"/>
            <a:ext cx="8677275" cy="39859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1600" dirty="0" smtClean="0"/>
              <a:t>Продукты от 1С (20+ продуктов)</a:t>
            </a:r>
          </a:p>
          <a:p>
            <a:pPr eaLnBrk="1" hangingPunct="1"/>
            <a:r>
              <a:rPr lang="ru-RU" altLang="ru-RU" sz="1600" dirty="0" smtClean="0"/>
              <a:t>1С:Бухгалтерия</a:t>
            </a:r>
          </a:p>
          <a:p>
            <a:pPr lvl="1" eaLnBrk="1" hangingPunct="1"/>
            <a:r>
              <a:rPr lang="ru-RU" altLang="ru-RU" sz="1400" dirty="0" smtClean="0"/>
              <a:t>КОРП</a:t>
            </a:r>
          </a:p>
          <a:p>
            <a:pPr lvl="1" eaLnBrk="1" hangingPunct="1"/>
            <a:r>
              <a:rPr lang="ru-RU" altLang="ru-RU" sz="1400" dirty="0" smtClean="0"/>
              <a:t>1С:Упрощенка</a:t>
            </a:r>
          </a:p>
          <a:p>
            <a:pPr lvl="1" eaLnBrk="1" hangingPunct="1"/>
            <a:r>
              <a:rPr lang="ru-RU" altLang="ru-RU" sz="1400" dirty="0" smtClean="0"/>
              <a:t>1С:Предприниматель</a:t>
            </a:r>
          </a:p>
          <a:p>
            <a:pPr eaLnBrk="1" hangingPunct="1"/>
            <a:r>
              <a:rPr lang="ru-RU" altLang="ru-RU" sz="1600" dirty="0" smtClean="0"/>
              <a:t>1С:Управление Небольшой Фирмой</a:t>
            </a:r>
          </a:p>
          <a:p>
            <a:pPr eaLnBrk="1" hangingPunct="1"/>
            <a:r>
              <a:rPr lang="ru-RU" altLang="ru-RU" sz="1600" dirty="0" smtClean="0"/>
              <a:t>Управление торговлей</a:t>
            </a:r>
          </a:p>
          <a:p>
            <a:pPr eaLnBrk="1" hangingPunct="1"/>
            <a:r>
              <a:rPr lang="ru-RU" altLang="ru-RU" sz="1600" dirty="0" smtClean="0"/>
              <a:t>1С:Зарплата и управление персоналом</a:t>
            </a:r>
          </a:p>
          <a:p>
            <a:pPr eaLnBrk="1" hangingPunct="1"/>
            <a:r>
              <a:rPr lang="ru-RU" altLang="ru-RU" sz="1600" dirty="0" smtClean="0"/>
              <a:t>…</a:t>
            </a:r>
          </a:p>
          <a:p>
            <a:pPr eaLnBrk="1" hangingPunct="1"/>
            <a:r>
              <a:rPr lang="ru-RU" altLang="ru-RU" sz="1600" dirty="0" smtClean="0"/>
              <a:t>…</a:t>
            </a:r>
          </a:p>
          <a:p>
            <a:pPr eaLnBrk="1" hangingPunct="1"/>
            <a:r>
              <a:rPr lang="ru-RU" altLang="ru-RU" sz="1600" dirty="0" smtClean="0"/>
              <a:t>1С:</a:t>
            </a:r>
            <a:r>
              <a:rPr lang="en-US" altLang="ru-RU" sz="1600" dirty="0" smtClean="0"/>
              <a:t>ERP </a:t>
            </a:r>
            <a:r>
              <a:rPr lang="ru-RU" altLang="ru-RU" sz="1600" dirty="0" smtClean="0"/>
              <a:t>Управление предприятием 2.0</a:t>
            </a:r>
            <a:endParaRPr lang="en-US" altLang="ru-RU" sz="1600" dirty="0" smtClean="0"/>
          </a:p>
          <a:p>
            <a:pPr eaLnBrk="1" hangingPunct="1"/>
            <a:endParaRPr lang="en-US" altLang="ru-RU" sz="1600" dirty="0"/>
          </a:p>
          <a:p>
            <a:pPr marL="0" indent="0" eaLnBrk="1" hangingPunct="1">
              <a:buNone/>
            </a:pPr>
            <a:r>
              <a:rPr lang="ru-RU" altLang="ru-RU" sz="1600" dirty="0" smtClean="0"/>
              <a:t>Продукты от партнеров («1С-Совместимо!»)</a:t>
            </a:r>
          </a:p>
          <a:p>
            <a:pPr eaLnBrk="1" hangingPunct="1"/>
            <a:r>
              <a:rPr lang="ru-RU" altLang="ru-RU" sz="1600" dirty="0" smtClean="0"/>
              <a:t>1200+ продуктов</a:t>
            </a:r>
          </a:p>
          <a:p>
            <a:pPr marL="0" indent="0" eaLnBrk="1" hangingPunct="1">
              <a:buNone/>
            </a:pPr>
            <a:endParaRPr lang="ru-RU" altLang="ru-RU" sz="1600" dirty="0" smtClean="0"/>
          </a:p>
          <a:p>
            <a:pPr eaLnBrk="1" hangingPunct="1"/>
            <a:endParaRPr lang="ru-RU" altLang="ru-RU" sz="1600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88350" y="4758929"/>
            <a:ext cx="571500" cy="276225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00B225F7-E116-4B0B-9DC9-9B4BB7D60438}" type="slidenum">
              <a:rPr lang="ru-RU" altLang="ru-RU" sz="1800" b="0">
                <a:solidFill>
                  <a:srgbClr val="292929"/>
                </a:solidFill>
              </a:rPr>
              <a:pPr/>
              <a:t>5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80" y="1923678"/>
            <a:ext cx="7128792" cy="168661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1 000 000 </a:t>
            </a:r>
            <a:r>
              <a:rPr lang="ru-RU" sz="3600" dirty="0" smtClean="0">
                <a:solidFill>
                  <a:srgbClr val="C00000"/>
                </a:solidFill>
              </a:rPr>
              <a:t>внедрений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300 000 разработчиков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3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mtClean="0"/>
              <a:t>Автоматизация корпорации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8625" y="1285875"/>
            <a:ext cx="3639319" cy="32099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1800" dirty="0" smtClean="0"/>
              <a:t>СЛОЖНАЯ бизнес-логика</a:t>
            </a:r>
          </a:p>
          <a:p>
            <a:pPr lvl="1" eaLnBrk="1" hangingPunct="1"/>
            <a:r>
              <a:rPr lang="ru-RU" altLang="ru-RU" sz="1600" dirty="0" smtClean="0"/>
              <a:t>Быстро меняющаяся</a:t>
            </a:r>
          </a:p>
          <a:p>
            <a:pPr eaLnBrk="1" hangingPunct="1"/>
            <a:r>
              <a:rPr lang="ru-RU" altLang="ru-RU" sz="1800" dirty="0" smtClean="0"/>
              <a:t>МНОГО данных</a:t>
            </a:r>
          </a:p>
          <a:p>
            <a:pPr eaLnBrk="1" hangingPunct="1"/>
            <a:r>
              <a:rPr lang="ru-RU" altLang="ru-RU" sz="1800" dirty="0" smtClean="0"/>
              <a:t>МНОГО пользователей</a:t>
            </a:r>
          </a:p>
          <a:p>
            <a:pPr lvl="1" eaLnBrk="1" hangingPunct="1"/>
            <a:r>
              <a:rPr lang="ru-RU" altLang="ru-RU" sz="1600" dirty="0" smtClean="0"/>
              <a:t>В том числе мобильных</a:t>
            </a:r>
          </a:p>
          <a:p>
            <a:pPr eaLnBrk="1" hangingPunct="1"/>
            <a:r>
              <a:rPr lang="ru-RU" altLang="ru-RU" sz="1800" dirty="0" smtClean="0"/>
              <a:t>Безопасность данных</a:t>
            </a:r>
          </a:p>
          <a:p>
            <a:pPr eaLnBrk="1" hangingPunct="1"/>
            <a:r>
              <a:rPr lang="ru-RU" altLang="ru-RU" sz="1800" dirty="0" smtClean="0"/>
              <a:t>Сложная отчетность</a:t>
            </a:r>
            <a:endParaRPr lang="en-US" altLang="ru-RU" sz="1800" dirty="0" smtClean="0"/>
          </a:p>
          <a:p>
            <a:pPr eaLnBrk="1" hangingPunct="1"/>
            <a:r>
              <a:rPr lang="ru-RU" altLang="ru-RU" sz="1800" dirty="0" smtClean="0"/>
              <a:t>Распределенные офисы</a:t>
            </a:r>
          </a:p>
          <a:p>
            <a:pPr eaLnBrk="1" hangingPunct="1"/>
            <a:endParaRPr lang="ru-RU" altLang="ru-RU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742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507413"/>
            <a:ext cx="42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413750"/>
            <a:ext cx="417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759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96388"/>
            <a:ext cx="42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259888"/>
            <a:ext cx="42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577263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366000"/>
            <a:ext cx="9032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67715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596313"/>
            <a:ext cx="6715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28063"/>
            <a:ext cx="5826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>
            <a:spLocks noChangeAspect="1"/>
          </p:cNvSpPr>
          <p:nvPr/>
        </p:nvSpPr>
        <p:spPr bwMode="auto">
          <a:xfrm>
            <a:off x="3562350" y="1256463"/>
            <a:ext cx="2892425" cy="2892425"/>
          </a:xfrm>
          <a:prstGeom prst="ellipse">
            <a:avLst/>
          </a:prstGeom>
          <a:noFill/>
          <a:ln w="444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srgbClr val="5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473825"/>
            <a:ext cx="390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8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mtClean="0"/>
              <a:t>Автоматизация корпорации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8625" y="1285875"/>
            <a:ext cx="3605212" cy="32099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1800" dirty="0" smtClean="0"/>
              <a:t>СЛОЖНАЯ бизнес-логика</a:t>
            </a:r>
          </a:p>
          <a:p>
            <a:pPr lvl="1" eaLnBrk="1" hangingPunct="1"/>
            <a:r>
              <a:rPr lang="ru-RU" altLang="ru-RU" sz="1600" dirty="0" smtClean="0"/>
              <a:t>Быстро меняющаяся</a:t>
            </a:r>
          </a:p>
          <a:p>
            <a:pPr eaLnBrk="1" hangingPunct="1"/>
            <a:r>
              <a:rPr lang="ru-RU" altLang="ru-RU" sz="1800" dirty="0" smtClean="0"/>
              <a:t>МНОГО данных</a:t>
            </a:r>
          </a:p>
          <a:p>
            <a:pPr eaLnBrk="1" hangingPunct="1"/>
            <a:r>
              <a:rPr lang="ru-RU" altLang="ru-RU" sz="1800" dirty="0" smtClean="0"/>
              <a:t>МНОГО пользователей</a:t>
            </a:r>
          </a:p>
          <a:p>
            <a:pPr lvl="1" eaLnBrk="1" hangingPunct="1"/>
            <a:r>
              <a:rPr lang="ru-RU" altLang="ru-RU" sz="1600" dirty="0" smtClean="0"/>
              <a:t>В том числе мобильных</a:t>
            </a:r>
          </a:p>
          <a:p>
            <a:pPr eaLnBrk="1" hangingPunct="1"/>
            <a:r>
              <a:rPr lang="ru-RU" altLang="ru-RU" sz="1800" dirty="0" smtClean="0"/>
              <a:t>Безопасность данных</a:t>
            </a:r>
          </a:p>
          <a:p>
            <a:pPr eaLnBrk="1" hangingPunct="1"/>
            <a:r>
              <a:rPr lang="ru-RU" altLang="ru-RU" sz="1800" dirty="0" smtClean="0"/>
              <a:t>Сложная отчетность</a:t>
            </a:r>
            <a:endParaRPr lang="en-US" altLang="ru-RU" sz="1800" dirty="0" smtClean="0"/>
          </a:p>
          <a:p>
            <a:pPr eaLnBrk="1" hangingPunct="1"/>
            <a:r>
              <a:rPr lang="ru-RU" altLang="ru-RU" sz="1800" dirty="0" smtClean="0"/>
              <a:t>Распределенные офисы</a:t>
            </a:r>
          </a:p>
          <a:p>
            <a:pPr eaLnBrk="1" hangingPunct="1"/>
            <a:endParaRPr lang="ru-RU" altLang="ru-RU" sz="1800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38973" y="3870108"/>
            <a:ext cx="3140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lr>
                <a:srgbClr val="CC0000"/>
              </a:buClr>
              <a:buChar char="•"/>
              <a:defRPr sz="2000">
                <a:latin typeface="Futura PT Demi" panose="020B0702020204020303" pitchFamily="34" charset="0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anose="020B07020202040203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anose="020B07020202040203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anose="020B07020202040203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anose="020B07020202040203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9pPr>
          </a:lstStyle>
          <a:p>
            <a:r>
              <a:rPr lang="ru-RU" altLang="ru-RU" sz="1800" b="0" dirty="0">
                <a:solidFill>
                  <a:schemeClr val="tx1"/>
                </a:solidFill>
              </a:rPr>
              <a:t>Отказоустойчивость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43932" y="4182756"/>
            <a:ext cx="4156075" cy="41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lr>
                <a:srgbClr val="CC0000"/>
              </a:buClr>
              <a:buChar char="•"/>
              <a:defRPr sz="2000">
                <a:latin typeface="Futura PT Demi" panose="020B0702020204020303" pitchFamily="34" charset="0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anose="020B07020202040203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anose="020B07020202040203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anose="020B07020202040203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anose="020B0702020204020303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+mn-lt"/>
              </a:defRPr>
            </a:lvl9pPr>
          </a:lstStyle>
          <a:p>
            <a:r>
              <a:rPr lang="ru-RU" altLang="ru-RU" sz="1800" b="0" dirty="0">
                <a:solidFill>
                  <a:schemeClr val="tx1"/>
                </a:solidFill>
              </a:rPr>
              <a:t>Интеграция со сторонним ПО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6473825"/>
            <a:ext cx="390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563938" y="1256463"/>
            <a:ext cx="2892425" cy="2892425"/>
            <a:chOff x="3771900" y="1630363"/>
            <a:chExt cx="2892425" cy="289242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9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9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Овал 98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4445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22" name="Группа 21"/>
          <p:cNvGrpSpPr>
            <a:grpSpLocks noChangeAspect="1"/>
          </p:cNvGrpSpPr>
          <p:nvPr/>
        </p:nvGrpSpPr>
        <p:grpSpPr bwMode="auto">
          <a:xfrm>
            <a:off x="5530850" y="2269288"/>
            <a:ext cx="868363" cy="868362"/>
            <a:chOff x="3771900" y="1630363"/>
            <a:chExt cx="2892425" cy="2892425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7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8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8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8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Рисунок 8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Овал 84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35" name="Группа 34"/>
          <p:cNvGrpSpPr>
            <a:grpSpLocks noChangeAspect="1"/>
          </p:cNvGrpSpPr>
          <p:nvPr/>
        </p:nvGrpSpPr>
        <p:grpSpPr bwMode="auto">
          <a:xfrm>
            <a:off x="6523038" y="2270875"/>
            <a:ext cx="866775" cy="868363"/>
            <a:chOff x="3771900" y="1630363"/>
            <a:chExt cx="2892425" cy="2892425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6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Рисунок 17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17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Рисунок 17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17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Овал 175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48" name="Группа 47"/>
          <p:cNvGrpSpPr>
            <a:grpSpLocks noChangeAspect="1"/>
          </p:cNvGrpSpPr>
          <p:nvPr/>
        </p:nvGrpSpPr>
        <p:grpSpPr bwMode="auto">
          <a:xfrm>
            <a:off x="7496175" y="2270875"/>
            <a:ext cx="868363" cy="868363"/>
            <a:chOff x="3771900" y="1630363"/>
            <a:chExt cx="2892425" cy="2892425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Рисунок 17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Рисунок 18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18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Рисунок 18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Рисунок 18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Овал 188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61" name="Группа 60"/>
          <p:cNvGrpSpPr>
            <a:grpSpLocks noChangeAspect="1"/>
          </p:cNvGrpSpPr>
          <p:nvPr/>
        </p:nvGrpSpPr>
        <p:grpSpPr bwMode="auto">
          <a:xfrm>
            <a:off x="5543550" y="3218613"/>
            <a:ext cx="868363" cy="866775"/>
            <a:chOff x="3771900" y="1630363"/>
            <a:chExt cx="2892425" cy="2892425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Рисунок 19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Рисунок 19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Рисунок 19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Рисунок 19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Рисунок 20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Овал 201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74" name="Группа 73"/>
          <p:cNvGrpSpPr>
            <a:grpSpLocks noChangeAspect="1"/>
          </p:cNvGrpSpPr>
          <p:nvPr/>
        </p:nvGrpSpPr>
        <p:grpSpPr bwMode="auto">
          <a:xfrm>
            <a:off x="6535738" y="3220200"/>
            <a:ext cx="866775" cy="866775"/>
            <a:chOff x="3771900" y="1630363"/>
            <a:chExt cx="2892425" cy="2892425"/>
          </a:xfrm>
        </p:grpSpPr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Рисунок 2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Рисунок 2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Рисунок 2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Рисунок 21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Рисунок 2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Овал 214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87" name="Группа 86"/>
          <p:cNvGrpSpPr>
            <a:grpSpLocks noChangeAspect="1"/>
          </p:cNvGrpSpPr>
          <p:nvPr/>
        </p:nvGrpSpPr>
        <p:grpSpPr bwMode="auto">
          <a:xfrm>
            <a:off x="7508875" y="3220200"/>
            <a:ext cx="868363" cy="866775"/>
            <a:chOff x="3771900" y="1630363"/>
            <a:chExt cx="2892425" cy="2892425"/>
          </a:xfrm>
        </p:grpSpPr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2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Рисунок 2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Рисунок 2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Рисунок 2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22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Овал 227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100" name="Группа 99"/>
          <p:cNvGrpSpPr>
            <a:grpSpLocks noChangeAspect="1"/>
          </p:cNvGrpSpPr>
          <p:nvPr/>
        </p:nvGrpSpPr>
        <p:grpSpPr bwMode="auto">
          <a:xfrm>
            <a:off x="4567238" y="3236075"/>
            <a:ext cx="868362" cy="866775"/>
            <a:chOff x="3771900" y="1630363"/>
            <a:chExt cx="2892425" cy="2892425"/>
          </a:xfrm>
        </p:grpSpPr>
        <p:pic>
          <p:nvPicPr>
            <p:cNvPr id="10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Рисунок 2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Рисунок 23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Рисунок 2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Рисунок 23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Рисунок 23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Овал 240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113" name="Группа 112"/>
          <p:cNvGrpSpPr>
            <a:grpSpLocks noChangeAspect="1"/>
          </p:cNvGrpSpPr>
          <p:nvPr/>
        </p:nvGrpSpPr>
        <p:grpSpPr bwMode="auto">
          <a:xfrm>
            <a:off x="5545138" y="4188575"/>
            <a:ext cx="868362" cy="866775"/>
            <a:chOff x="3771900" y="1630363"/>
            <a:chExt cx="2892425" cy="2892425"/>
          </a:xfrm>
        </p:grpSpPr>
        <p:pic>
          <p:nvPicPr>
            <p:cNvPr id="114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Рисунок 24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Рисунок 24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Рисунок 25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Рисунок 2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Рисунок 25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Овал 253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126" name="Группа 125"/>
          <p:cNvGrpSpPr>
            <a:grpSpLocks noChangeAspect="1"/>
          </p:cNvGrpSpPr>
          <p:nvPr/>
        </p:nvGrpSpPr>
        <p:grpSpPr bwMode="auto">
          <a:xfrm>
            <a:off x="6537325" y="4190163"/>
            <a:ext cx="866775" cy="866775"/>
            <a:chOff x="3771900" y="1630363"/>
            <a:chExt cx="2892425" cy="2892425"/>
          </a:xfrm>
        </p:grpSpPr>
        <p:pic>
          <p:nvPicPr>
            <p:cNvPr id="127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Рисунок 2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Рисунок 26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Рисунок 26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Рисунок 26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Рисунок 26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Овал 266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139" name="Группа 138"/>
          <p:cNvGrpSpPr>
            <a:grpSpLocks noChangeAspect="1"/>
          </p:cNvGrpSpPr>
          <p:nvPr/>
        </p:nvGrpSpPr>
        <p:grpSpPr bwMode="auto">
          <a:xfrm>
            <a:off x="7510463" y="4190163"/>
            <a:ext cx="868362" cy="866775"/>
            <a:chOff x="3771900" y="1630363"/>
            <a:chExt cx="2892425" cy="2892425"/>
          </a:xfrm>
        </p:grpSpPr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Рисунок 2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Рисунок 27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Рисунок 27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Рисунок 27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Рисунок 27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Овал 279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  <p:grpSp>
        <p:nvGrpSpPr>
          <p:cNvPr id="152" name="Группа 151"/>
          <p:cNvGrpSpPr>
            <a:grpSpLocks noChangeAspect="1"/>
          </p:cNvGrpSpPr>
          <p:nvPr/>
        </p:nvGrpSpPr>
        <p:grpSpPr bwMode="auto">
          <a:xfrm>
            <a:off x="4568825" y="4206038"/>
            <a:ext cx="868363" cy="866775"/>
            <a:chOff x="3771900" y="1630363"/>
            <a:chExt cx="2892425" cy="2892425"/>
          </a:xfrm>
        </p:grpSpPr>
        <p:pic>
          <p:nvPicPr>
            <p:cNvPr id="15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21161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42" y="2881313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Рисунок 2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635" y="2424089"/>
              <a:ext cx="1039140" cy="12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364" y="213360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17" y="35702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67" y="3633788"/>
              <a:ext cx="4243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3016250"/>
              <a:ext cx="4416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Рисунок 28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47" y="1739900"/>
              <a:ext cx="90439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Рисунок 28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550" y="2051050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Рисунок 29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63" y="2970213"/>
              <a:ext cx="671512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Рисунок 29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3001963"/>
              <a:ext cx="582612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Овал 292"/>
            <p:cNvSpPr>
              <a:spLocks noChangeAspect="1"/>
            </p:cNvSpPr>
            <p:nvPr/>
          </p:nvSpPr>
          <p:spPr bwMode="auto">
            <a:xfrm>
              <a:off x="3771900" y="1630363"/>
              <a:ext cx="2892425" cy="2892425"/>
            </a:xfrm>
            <a:prstGeom prst="ellipse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>
                <a:solidFill>
                  <a:srgbClr val="5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6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Что делать?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8625" y="928031"/>
            <a:ext cx="8267700" cy="4079081"/>
          </a:xfrm>
        </p:spPr>
        <p:txBody>
          <a:bodyPr/>
          <a:lstStyle/>
          <a:p>
            <a:pPr eaLnBrk="1" hangingPunct="1"/>
            <a:r>
              <a:rPr lang="ru-RU" altLang="ru-RU" sz="1200" dirty="0" smtClean="0"/>
              <a:t>СЛОЖНАЯ быстро меняющаяся бизнес-логика?</a:t>
            </a:r>
          </a:p>
          <a:p>
            <a:pPr lvl="1" eaLnBrk="1" hangingPunct="1"/>
            <a:r>
              <a:rPr lang="ru-RU" altLang="ru-RU" sz="1100" dirty="0" smtClean="0"/>
              <a:t>Разработчик должен оперировать бизнес-сущностями, </a:t>
            </a:r>
            <a:br>
              <a:rPr lang="ru-RU" altLang="ru-RU" sz="1100" dirty="0" smtClean="0"/>
            </a:br>
            <a:r>
              <a:rPr lang="ru-RU" altLang="ru-RU" sz="1100" dirty="0" smtClean="0"/>
              <a:t>не отвлекаясь на технические детали </a:t>
            </a:r>
            <a:r>
              <a:rPr lang="en-US" altLang="ru-RU" sz="1100" dirty="0" smtClean="0"/>
              <a:t>(</a:t>
            </a:r>
            <a:r>
              <a:rPr lang="en-US" altLang="ru-RU" sz="1100" dirty="0" err="1" smtClean="0"/>
              <a:t>eDSL</a:t>
            </a:r>
            <a:r>
              <a:rPr lang="en-US" altLang="ru-RU" sz="1100" dirty="0" smtClean="0"/>
              <a:t> – embedded Domain Specific Language)</a:t>
            </a:r>
            <a:endParaRPr lang="ru-RU" altLang="ru-RU" sz="1100" dirty="0" smtClean="0"/>
          </a:p>
          <a:p>
            <a:pPr eaLnBrk="1" hangingPunct="1"/>
            <a:r>
              <a:rPr lang="ru-RU" altLang="ru-RU" sz="1200" dirty="0" smtClean="0"/>
              <a:t>МНОГО данных?</a:t>
            </a:r>
          </a:p>
          <a:p>
            <a:pPr lvl="1" eaLnBrk="1" hangingPunct="1"/>
            <a:r>
              <a:rPr lang="ru-RU" altLang="ru-RU" sz="1100" dirty="0" smtClean="0"/>
              <a:t>Поддержка промышленных СУБД</a:t>
            </a:r>
          </a:p>
          <a:p>
            <a:pPr eaLnBrk="1" hangingPunct="1"/>
            <a:r>
              <a:rPr lang="ru-RU" altLang="ru-RU" sz="1200" dirty="0" smtClean="0"/>
              <a:t>МНОГО пользователей?</a:t>
            </a:r>
          </a:p>
          <a:p>
            <a:pPr lvl="1" eaLnBrk="1" hangingPunct="1"/>
            <a:r>
              <a:rPr lang="ru-RU" altLang="ru-RU" sz="1100" dirty="0" smtClean="0"/>
              <a:t>Кластера серверов, балансировка нагрузки</a:t>
            </a:r>
          </a:p>
          <a:p>
            <a:pPr lvl="1" eaLnBrk="1" hangingPunct="1"/>
            <a:r>
              <a:rPr lang="ru-RU" altLang="ru-RU" sz="1100" dirty="0" smtClean="0"/>
              <a:t>Мобильные пользователи?</a:t>
            </a:r>
          </a:p>
          <a:p>
            <a:pPr lvl="2" eaLnBrk="1" hangingPunct="1"/>
            <a:r>
              <a:rPr lang="ru-RU" altLang="ru-RU" sz="1050" dirty="0" smtClean="0"/>
              <a:t>Поддержка мобильных устройств</a:t>
            </a:r>
          </a:p>
          <a:p>
            <a:pPr eaLnBrk="1" hangingPunct="1"/>
            <a:r>
              <a:rPr lang="ru-RU" altLang="ru-RU" sz="1200" dirty="0" smtClean="0"/>
              <a:t>Безопасность данных?</a:t>
            </a:r>
          </a:p>
          <a:p>
            <a:pPr lvl="1" eaLnBrk="1" hangingPunct="1"/>
            <a:r>
              <a:rPr lang="ru-RU" altLang="ru-RU" sz="1100" dirty="0" smtClean="0"/>
              <a:t>Встроенные механизмы безопасности</a:t>
            </a:r>
          </a:p>
          <a:p>
            <a:pPr eaLnBrk="1" hangingPunct="1"/>
            <a:r>
              <a:rPr lang="ru-RU" altLang="ru-RU" sz="1200" dirty="0" smtClean="0"/>
              <a:t>Сложная отчетность?</a:t>
            </a:r>
          </a:p>
          <a:p>
            <a:pPr lvl="1" eaLnBrk="1" hangingPunct="1"/>
            <a:r>
              <a:rPr lang="ru-RU" altLang="ru-RU" sz="1100" dirty="0" smtClean="0"/>
              <a:t>Удобный дизайнер отчетов</a:t>
            </a:r>
            <a:endParaRPr lang="en-US" altLang="ru-RU" sz="1100" dirty="0" smtClean="0"/>
          </a:p>
          <a:p>
            <a:pPr eaLnBrk="1" hangingPunct="1"/>
            <a:r>
              <a:rPr lang="ru-RU" altLang="ru-RU" sz="1200" dirty="0" smtClean="0"/>
              <a:t>Распределенные офисы?</a:t>
            </a:r>
          </a:p>
          <a:p>
            <a:pPr lvl="1" eaLnBrk="1" hangingPunct="1"/>
            <a:r>
              <a:rPr lang="ru-RU" altLang="ru-RU" sz="1100" dirty="0" smtClean="0"/>
              <a:t>Механизм обмена данными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5" y="4855369"/>
            <a:ext cx="390525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34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58888" y="33338"/>
            <a:ext cx="7777162" cy="810816"/>
          </a:xfrm>
        </p:spPr>
        <p:txBody>
          <a:bodyPr/>
          <a:lstStyle/>
          <a:p>
            <a:pPr eaLnBrk="1" hangingPunct="1"/>
            <a:r>
              <a:rPr lang="ru-RU" altLang="ru-RU" smtClean="0"/>
              <a:t>Модель разработки прикладного решения 1С</a:t>
            </a: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428625" y="869406"/>
            <a:ext cx="8294688" cy="69423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dirty="0" smtClean="0"/>
              <a:t>Понятия, в которых оперирует разработчик.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dirty="0" smtClean="0"/>
              <a:t>«Кирпичи», из которых он строит бизнес-приложение.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47674" y="1728221"/>
            <a:ext cx="3584265" cy="16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1800" kern="0" dirty="0" smtClean="0"/>
              <a:t>Программный класс</a:t>
            </a:r>
          </a:p>
          <a:p>
            <a:pPr>
              <a:defRPr/>
            </a:pPr>
            <a:r>
              <a:rPr lang="ru-RU" altLang="ru-RU" sz="1800" kern="0" dirty="0" smtClean="0"/>
              <a:t>Таблица базы данных</a:t>
            </a:r>
          </a:p>
          <a:p>
            <a:pPr>
              <a:defRPr/>
            </a:pPr>
            <a:r>
              <a:rPr lang="ru-RU" altLang="ru-RU" sz="1800" kern="0" dirty="0" smtClean="0"/>
              <a:t>Сервер</a:t>
            </a:r>
          </a:p>
          <a:p>
            <a:pPr>
              <a:defRPr/>
            </a:pPr>
            <a:r>
              <a:rPr lang="ru-RU" altLang="ru-RU" sz="1800" kern="0" dirty="0" smtClean="0"/>
              <a:t>Программная библиотека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H="1">
            <a:off x="609601" y="1546056"/>
            <a:ext cx="2498725" cy="1744266"/>
          </a:xfrm>
          <a:prstGeom prst="line">
            <a:avLst/>
          </a:prstGeom>
          <a:solidFill>
            <a:srgbClr val="F9E383">
              <a:alpha val="50000"/>
            </a:srgbClr>
          </a:solidFill>
          <a:ln w="152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 flipV="1">
            <a:off x="762000" y="1546056"/>
            <a:ext cx="2205038" cy="1744266"/>
          </a:xfrm>
          <a:prstGeom prst="line">
            <a:avLst/>
          </a:prstGeom>
          <a:solidFill>
            <a:srgbClr val="F9E383">
              <a:alpha val="50000"/>
            </a:srgbClr>
          </a:solidFill>
          <a:ln w="152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084768" y="1736558"/>
            <a:ext cx="3546475" cy="131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1800" kern="0" dirty="0" smtClean="0"/>
              <a:t>Справочник</a:t>
            </a:r>
          </a:p>
          <a:p>
            <a:pPr>
              <a:defRPr/>
            </a:pPr>
            <a:r>
              <a:rPr lang="ru-RU" altLang="ru-RU" sz="1800" kern="0" dirty="0" smtClean="0"/>
              <a:t>Документ</a:t>
            </a:r>
          </a:p>
          <a:p>
            <a:pPr>
              <a:defRPr/>
            </a:pPr>
            <a:r>
              <a:rPr lang="ru-RU" altLang="ru-RU" sz="1800" kern="0" dirty="0" smtClean="0"/>
              <a:t>План счетов</a:t>
            </a:r>
          </a:p>
          <a:p>
            <a:pPr>
              <a:defRPr/>
            </a:pPr>
            <a:r>
              <a:rPr lang="ru-RU" altLang="ru-RU" sz="1800" kern="0" dirty="0" smtClean="0"/>
              <a:t>Бизнес-процесс</a:t>
            </a:r>
          </a:p>
        </p:txBody>
      </p: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567238" y="3386169"/>
            <a:ext cx="4064000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Объект 2"/>
          <p:cNvSpPr txBox="1">
            <a:spLocks/>
          </p:cNvSpPr>
          <p:nvPr/>
        </p:nvSpPr>
        <p:spPr bwMode="auto">
          <a:xfrm>
            <a:off x="4791080" y="3374577"/>
            <a:ext cx="3459163" cy="3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altLang="ru-RU" sz="1800" kern="0" dirty="0" smtClean="0">
                <a:solidFill>
                  <a:srgbClr val="C00000"/>
                </a:solidFill>
              </a:rPr>
              <a:t>Платформа 1С:Предприятие</a:t>
            </a:r>
          </a:p>
        </p:txBody>
      </p:sp>
      <p:sp>
        <p:nvSpPr>
          <p:cNvPr id="1537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47857" y="4867007"/>
            <a:ext cx="766762" cy="195263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9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0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6232 0.3638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181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46441 0.350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175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4658 0.3342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1671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6806 0.3254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1627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8|5"/>
</p:tagLst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E383"/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5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E383"/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8014</TotalTime>
  <Words>673</Words>
  <Application>Microsoft Office PowerPoint</Application>
  <PresentationFormat>Экран (16:9)</PresentationFormat>
  <Paragraphs>267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914_шаблон</vt:lpstr>
      <vt:lpstr>915_шаблон</vt:lpstr>
      <vt:lpstr>Специальное оформление</vt:lpstr>
      <vt:lpstr>"1С:Предприятие":  самая популярная в России/СНГ платформа разработки с поддержкой PostgreSQL</vt:lpstr>
      <vt:lpstr>О компании</vt:lpstr>
      <vt:lpstr>О компании</vt:lpstr>
      <vt:lpstr>О компании</vt:lpstr>
      <vt:lpstr>Продукты на платформе 1С:Предприятие</vt:lpstr>
      <vt:lpstr>Автоматизация корпорации</vt:lpstr>
      <vt:lpstr>Автоматизация корпорации</vt:lpstr>
      <vt:lpstr>Что делать?</vt:lpstr>
      <vt:lpstr>Модель разработки прикладного решения 1С</vt:lpstr>
      <vt:lpstr>Платформа берет на себя  рутинную часть разработки</vt:lpstr>
      <vt:lpstr>Особенности и преимущества</vt:lpstr>
      <vt:lpstr>Высокая скорость освоения</vt:lpstr>
      <vt:lpstr>Особенности и преимущества</vt:lpstr>
      <vt:lpstr>Особенности и преимущества</vt:lpstr>
      <vt:lpstr>Разработка в среде «1С:Предприятие»</vt:lpstr>
      <vt:lpstr>Разработка в среде «1С:Предприятие»</vt:lpstr>
      <vt:lpstr>1C:Enterprise Development Tools</vt:lpstr>
      <vt:lpstr>Разработка 1С в IDE Eclipse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Облачное решение1cFresh</vt:lpstr>
      <vt:lpstr>Облачное решение1cFresh</vt:lpstr>
      <vt:lpstr>Мобильная платформа</vt:lpstr>
      <vt:lpstr>Вместе с 2006 года</vt:lpstr>
      <vt:lpstr>1C и PostgreSQL</vt:lpstr>
      <vt:lpstr>PostgreSQL в сервисе http://1cfresh.com</vt:lpstr>
      <vt:lpstr>Особенности работы 1С с БД</vt:lpstr>
      <vt:lpstr>Улучшение работы 1С с PostgreSQL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Gribanov_P</cp:lastModifiedBy>
  <cp:revision>337</cp:revision>
  <dcterms:created xsi:type="dcterms:W3CDTF">2009-12-11T10:55:42Z</dcterms:created>
  <dcterms:modified xsi:type="dcterms:W3CDTF">2016-02-12T08:14:35Z</dcterms:modified>
</cp:coreProperties>
</file>